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1" r:id="rId2"/>
    <p:sldMasterId id="2147483742" r:id="rId3"/>
    <p:sldMasterId id="2147483764" r:id="rId4"/>
    <p:sldMasterId id="2147483776" r:id="rId5"/>
  </p:sldMasterIdLst>
  <p:notesMasterIdLst>
    <p:notesMasterId r:id="rId35"/>
  </p:notesMasterIdLst>
  <p:handoutMasterIdLst>
    <p:handoutMasterId r:id="rId36"/>
  </p:handoutMasterIdLst>
  <p:sldIdLst>
    <p:sldId id="555" r:id="rId6"/>
    <p:sldId id="974" r:id="rId7"/>
    <p:sldId id="667" r:id="rId8"/>
    <p:sldId id="683" r:id="rId9"/>
    <p:sldId id="740" r:id="rId10"/>
    <p:sldId id="676" r:id="rId11"/>
    <p:sldId id="861" r:id="rId12"/>
    <p:sldId id="849" r:id="rId13"/>
    <p:sldId id="794" r:id="rId14"/>
    <p:sldId id="751" r:id="rId15"/>
    <p:sldId id="852" r:id="rId16"/>
    <p:sldId id="860" r:id="rId17"/>
    <p:sldId id="856" r:id="rId18"/>
    <p:sldId id="975" r:id="rId19"/>
    <p:sldId id="976" r:id="rId20"/>
    <p:sldId id="977" r:id="rId21"/>
    <p:sldId id="978" r:id="rId22"/>
    <p:sldId id="979" r:id="rId23"/>
    <p:sldId id="980" r:id="rId24"/>
    <p:sldId id="981" r:id="rId25"/>
    <p:sldId id="982" r:id="rId26"/>
    <p:sldId id="938" r:id="rId27"/>
    <p:sldId id="949" r:id="rId28"/>
    <p:sldId id="950" r:id="rId29"/>
    <p:sldId id="951" r:id="rId30"/>
    <p:sldId id="952" r:id="rId31"/>
    <p:sldId id="953" r:id="rId32"/>
    <p:sldId id="954" r:id="rId33"/>
    <p:sldId id="966" r:id="rId34"/>
  </p:sldIdLst>
  <p:sldSz cx="10693400" cy="7561263"/>
  <p:notesSz cx="7010400" cy="9296400"/>
  <p:defaultTextStyle>
    <a:defPPr>
      <a:defRPr lang="es-AR"/>
    </a:defPPr>
    <a:lvl1pPr marL="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6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32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48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641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799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96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121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279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33" userDrawn="1">
          <p15:clr>
            <a:srgbClr val="A4A3A4"/>
          </p15:clr>
        </p15:guide>
        <p15:guide id="4" pos="2197" userDrawn="1">
          <p15:clr>
            <a:srgbClr val="A4A3A4"/>
          </p15:clr>
        </p15:guide>
        <p15:guide id="5" orient="horz" pos="2742" userDrawn="1">
          <p15:clr>
            <a:srgbClr val="A4A3A4"/>
          </p15:clr>
        </p15:guide>
        <p15:guide id="6" orient="horz" pos="2745" userDrawn="1">
          <p15:clr>
            <a:srgbClr val="A4A3A4"/>
          </p15:clr>
        </p15:guide>
        <p15:guide id="7" pos="2271" userDrawn="1">
          <p15:clr>
            <a:srgbClr val="A4A3A4"/>
          </p15:clr>
        </p15:guide>
        <p15:guide id="8" pos="2260" userDrawn="1">
          <p15:clr>
            <a:srgbClr val="A4A3A4"/>
          </p15:clr>
        </p15:guide>
        <p15:guide id="9" orient="horz" pos="3123" userDrawn="1">
          <p15:clr>
            <a:srgbClr val="A4A3A4"/>
          </p15:clr>
        </p15:guide>
        <p15:guide id="10" orient="horz" pos="3128" userDrawn="1">
          <p15:clr>
            <a:srgbClr val="A4A3A4"/>
          </p15:clr>
        </p15:guide>
        <p15:guide id="11" orient="horz" pos="2924" userDrawn="1">
          <p15:clr>
            <a:srgbClr val="A4A3A4"/>
          </p15:clr>
        </p15:guide>
        <p15:guide id="12" pos="2158" userDrawn="1">
          <p15:clr>
            <a:srgbClr val="A4A3A4"/>
          </p15:clr>
        </p15:guide>
        <p15:guide id="13" pos="2147" userDrawn="1">
          <p15:clr>
            <a:srgbClr val="A4A3A4"/>
          </p15:clr>
        </p15:guide>
        <p15:guide id="14" pos="22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94B"/>
    <a:srgbClr val="006600"/>
    <a:srgbClr val="C0504D"/>
    <a:srgbClr val="008000"/>
    <a:srgbClr val="31859C"/>
    <a:srgbClr val="339966"/>
    <a:srgbClr val="B10F0F"/>
    <a:srgbClr val="804B40"/>
    <a:srgbClr val="C898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7509" autoAdjust="0"/>
  </p:normalViewPr>
  <p:slideViewPr>
    <p:cSldViewPr>
      <p:cViewPr varScale="1">
        <p:scale>
          <a:sx n="99" d="100"/>
          <a:sy n="99" d="100"/>
        </p:scale>
        <p:origin x="996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108"/>
      </p:cViewPr>
      <p:guideLst>
        <p:guide orient="horz" pos="2928"/>
        <p:guide pos="2208"/>
        <p:guide orient="horz" pos="2933"/>
        <p:guide pos="2197"/>
        <p:guide orient="horz" pos="2742"/>
        <p:guide orient="horz" pos="2745"/>
        <p:guide pos="2271"/>
        <p:guide pos="2260"/>
        <p:guide orient="horz" pos="3123"/>
        <p:guide orient="horz" pos="3128"/>
        <p:guide orient="horz" pos="2924"/>
        <p:guide pos="2158"/>
        <p:guide pos="2147"/>
        <p:guide pos="22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9330120171685924E-2"/>
          <c:w val="0.98406978539447298"/>
          <c:h val="0.92763623812068863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Hoja1!$B$2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rgbClr val="19694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1">
                    <a:solidFill>
                      <a:schemeClr val="tx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Hoja1!$C$2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3-4F03-82F4-00B9E6E9A469}"/>
            </c:ext>
          </c:extLst>
        </c:ser>
        <c:ser>
          <c:idx val="4"/>
          <c:order val="1"/>
          <c:tx>
            <c:strRef>
              <c:f>Hoja1!$B$3</c:f>
              <c:strCache>
                <c:ptCount val="1"/>
                <c:pt idx="0">
                  <c:v>Mejor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Hoja1!$C$3</c:f>
              <c:numCache>
                <c:formatCode>0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3-4F03-82F4-00B9E6E9A469}"/>
            </c:ext>
          </c:extLst>
        </c:ser>
        <c:ser>
          <c:idx val="2"/>
          <c:order val="2"/>
          <c:tx>
            <c:strRef>
              <c:f>Hoja1!$B$4</c:f>
              <c:strCache>
                <c:ptCount val="1"/>
                <c:pt idx="0">
                  <c:v>Peor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Hoja1!$C$4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63-4F03-82F4-00B9E6E9A469}"/>
            </c:ext>
          </c:extLst>
        </c:ser>
        <c:ser>
          <c:idx val="0"/>
          <c:order val="3"/>
          <c:tx>
            <c:strRef>
              <c:f>Hoja1!$B$5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800" b="1">
                      <a:solidFill>
                        <a:schemeClr val="bg1"/>
                      </a:solidFill>
                      <a:latin typeface="+mn-lt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Hoja1!$C$5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6-4DD9-9EC7-4815024C4887}"/>
            </c:ext>
          </c:extLst>
        </c:ser>
        <c:ser>
          <c:idx val="1"/>
          <c:order val="4"/>
          <c:tx>
            <c:strRef>
              <c:f>Hoja1!$B$6</c:f>
              <c:strCache>
                <c:ptCount val="1"/>
                <c:pt idx="0">
                  <c:v>PNC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48-4CE9-86C5-F9F9356D5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100"/>
        <c:axId val="1788881440"/>
        <c:axId val="1788887424"/>
      </c:barChart>
      <c:catAx>
        <c:axId val="1788881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88887424"/>
        <c:crosses val="max"/>
        <c:auto val="1"/>
        <c:lblAlgn val="ctr"/>
        <c:lblOffset val="100"/>
        <c:noMultiLvlLbl val="0"/>
      </c:catAx>
      <c:valAx>
        <c:axId val="17888874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8888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cat>
            <c:strRef>
              <c:f>Hoja1!$A$2:$A$4</c:f>
              <c:strCache>
                <c:ptCount val="3"/>
                <c:pt idx="0">
                  <c:v>Decisión de la Justicia</c:v>
                </c:pt>
                <c:pt idx="1">
                  <c:v>Manejo del Gobierno</c:v>
                </c:pt>
                <c:pt idx="2">
                  <c:v>Internas del kirchnerismo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0.41</c:v>
                </c:pt>
                <c:pt idx="1">
                  <c:v>0.5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9429673672641"/>
          <c:y val="4.2139771317083533E-2"/>
          <c:w val="0.60801120624338689"/>
          <c:h val="0.9157204573658329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Hoja1!$A$2:$A$5</c:f>
              <c:strCache>
                <c:ptCount val="4"/>
                <c:pt idx="0">
                  <c:v>Coimas</c:v>
                </c:pt>
                <c:pt idx="1">
                  <c:v>Aporte a las campañas</c:v>
                </c:pt>
                <c:pt idx="2">
                  <c:v>Ambos</c:v>
                </c:pt>
                <c:pt idx="3">
                  <c:v>Ns/nc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0.38</c:v>
                </c:pt>
                <c:pt idx="1">
                  <c:v>0.05</c:v>
                </c:pt>
                <c:pt idx="2">
                  <c:v>0.47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cat>
            <c:strRef>
              <c:f>Hoja1!$A$2:$A$4</c:f>
              <c:strCache>
                <c:ptCount val="3"/>
                <c:pt idx="0">
                  <c:v>Sí, totalmente</c:v>
                </c:pt>
                <c:pt idx="1">
                  <c:v>Sí, parcialmente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0.31</c:v>
                </c:pt>
                <c:pt idx="1">
                  <c:v>0.26</c:v>
                </c:pt>
                <c:pt idx="2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0.38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68156203381404E-2"/>
          <c:y val="6.726016592628338E-2"/>
          <c:w val="0.98603184379661857"/>
          <c:h val="0.69737592626273215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</c:v>
                </c:pt>
              </c:strCache>
            </c:strRef>
          </c:tx>
          <c:spPr>
            <a:ln w="57150"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 w="57150"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4219045410579589E-2"/>
                  <c:y val="4.446542751372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376105390482517E-2"/>
                  <c:y val="5.8788627584183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034048011498265E-2"/>
                  <c:y val="5.09340434652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24420081696462E-2"/>
                  <c:y val="6.2364702491130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111124306889499E-2"/>
                  <c:y val="6.5036858040094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814727673833108E-3"/>
                  <c:y val="-4.8099764719348903E-2"/>
                </c:manualLayout>
              </c:layout>
              <c:spPr/>
              <c:txPr>
                <a:bodyPr/>
                <a:lstStyle/>
                <a:p>
                  <a:pPr>
                    <a:defRPr lang="es-AR" sz="20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4727673833108E-3"/>
                  <c:y val="-4.8099764719348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444183021498504E-3"/>
                  <c:y val="-4.8099764719348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650678110489418E-2"/>
                  <c:y val="-5.611639217257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126815260385629E-2"/>
                  <c:y val="-5.3444183021498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111013346238269E-2"/>
                  <c:y val="-4.008313726612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527626353321371E-2"/>
                  <c:y val="5.3444183021498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D9A-4D8A-837C-B5DF0412BC5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2000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Hoja1!$B$1:$F$1</c:f>
              <c:strCache>
                <c:ptCount val="5"/>
                <c:pt idx="0">
                  <c:v>jul-16</c:v>
                </c:pt>
                <c:pt idx="1">
                  <c:v>dic-16</c:v>
                </c:pt>
                <c:pt idx="2">
                  <c:v>jul-17</c:v>
                </c:pt>
                <c:pt idx="3">
                  <c:v>oct-17</c:v>
                </c:pt>
                <c:pt idx="4">
                  <c:v>ago-18</c:v>
                </c:pt>
              </c:strCache>
            </c:strRef>
          </c:cat>
          <c:val>
            <c:numRef>
              <c:f>Hoja1!$B$2:$F$2</c:f>
              <c:numCache>
                <c:formatCode>General</c:formatCode>
                <c:ptCount val="5"/>
                <c:pt idx="0">
                  <c:v>46</c:v>
                </c:pt>
                <c:pt idx="1">
                  <c:v>64</c:v>
                </c:pt>
                <c:pt idx="2">
                  <c:v>23</c:v>
                </c:pt>
                <c:pt idx="3">
                  <c:v>36</c:v>
                </c:pt>
                <c:pt idx="4">
                  <c:v>56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AD9A-4D8A-837C-B5DF0412BC5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CAMBIEMOS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7814727673833108E-3"/>
                  <c:y val="-5.6116392172573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2945534766564E-3"/>
                  <c:y val="-5.6116392172573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474010658544194E-2"/>
                  <c:y val="-5.4327750394541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260125924050637E-2"/>
                  <c:y val="-6.9872821769604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518420269576635E-2"/>
                  <c:y val="-5.7782912445828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69213263849486E-2"/>
                  <c:y val="5.8788601323649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380901944317353E-2"/>
                  <c:y val="5.9672317034656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84830271769911E-2"/>
                  <c:y val="5.9672317034656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444183021498504E-3"/>
                  <c:y val="-4.8099764719348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460175256866292E-2"/>
                  <c:y val="-4.8099764719348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126815260385629E-2"/>
                  <c:y val="-4.809976471934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460175256866292E-2"/>
                  <c:y val="-4.8099764719348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D9A-4D8A-837C-B5DF0412BC5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527626353321371E-2"/>
                  <c:y val="-6.1460810474723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D9A-4D8A-837C-B5DF0412BC5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2000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Hoja1!$B$1:$F$1</c:f>
              <c:strCache>
                <c:ptCount val="5"/>
                <c:pt idx="0">
                  <c:v>jul-16</c:v>
                </c:pt>
                <c:pt idx="1">
                  <c:v>dic-16</c:v>
                </c:pt>
                <c:pt idx="2">
                  <c:v>jul-17</c:v>
                </c:pt>
                <c:pt idx="3">
                  <c:v>oct-17</c:v>
                </c:pt>
                <c:pt idx="4">
                  <c:v>ago-18</c:v>
                </c:pt>
              </c:strCache>
            </c:strRef>
          </c:cat>
          <c:val>
            <c:numRef>
              <c:f>Hoja1!$B$3:$F$3</c:f>
              <c:numCache>
                <c:formatCode>General</c:formatCode>
                <c:ptCount val="5"/>
                <c:pt idx="0">
                  <c:v>62</c:v>
                </c:pt>
                <c:pt idx="1">
                  <c:v>91</c:v>
                </c:pt>
                <c:pt idx="2">
                  <c:v>38</c:v>
                </c:pt>
                <c:pt idx="3">
                  <c:v>54</c:v>
                </c:pt>
                <c:pt idx="4">
                  <c:v>91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AD9A-4D8A-837C-B5DF0412BC52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FPV</c:v>
                </c:pt>
              </c:strCache>
            </c:strRef>
          </c:tx>
          <c:spPr>
            <a:ln w="571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57150"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3.1296361453021365E-2"/>
                  <c:y val="6.220496337423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23-4571-BF0D-B69414824B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51038895111759E-2"/>
                  <c:y val="6.313864708012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23-4571-BF0D-B69414824B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571976182617824E-2"/>
                  <c:y val="5.203839679044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123-4571-BF0D-B69414824B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910643043285883E-2"/>
                  <c:y val="6.7703492213146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192102235823403E-2"/>
                  <c:y val="6.28675284836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Hoja1!$B$1:$F$1</c:f>
              <c:strCache>
                <c:ptCount val="5"/>
                <c:pt idx="0">
                  <c:v>jul-16</c:v>
                </c:pt>
                <c:pt idx="1">
                  <c:v>dic-16</c:v>
                </c:pt>
                <c:pt idx="2">
                  <c:v>jul-17</c:v>
                </c:pt>
                <c:pt idx="3">
                  <c:v>oct-17</c:v>
                </c:pt>
                <c:pt idx="4">
                  <c:v>ago-18</c:v>
                </c:pt>
              </c:strCache>
            </c:strRef>
          </c:cat>
          <c:val>
            <c:numRef>
              <c:f>Hoja1!$B$4:$F$4</c:f>
              <c:numCache>
                <c:formatCode>General</c:formatCode>
                <c:ptCount val="5"/>
                <c:pt idx="0">
                  <c:v>30</c:v>
                </c:pt>
                <c:pt idx="1">
                  <c:v>34</c:v>
                </c:pt>
                <c:pt idx="2">
                  <c:v>7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123-4571-BF0D-B69414824B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2193584"/>
        <c:axId val="1782195216"/>
      </c:lineChart>
      <c:catAx>
        <c:axId val="178219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AR"/>
          </a:p>
        </c:txPr>
        <c:crossAx val="1782195216"/>
        <c:crosses val="autoZero"/>
        <c:auto val="1"/>
        <c:lblAlgn val="ctr"/>
        <c:lblOffset val="100"/>
        <c:noMultiLvlLbl val="0"/>
      </c:catAx>
      <c:valAx>
        <c:axId val="178219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82193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s-AR" sz="1800"/>
          </a:pPr>
          <a:endParaRPr lang="es-A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38100"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9429673672641"/>
          <c:y val="4.2139771317083533E-2"/>
          <c:w val="0.60801120624338689"/>
          <c:h val="0.9157204573658329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B10F0F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Hoja1!$A$2:$A$5</c:f>
              <c:strCache>
                <c:ptCount val="4"/>
                <c:pt idx="0">
                  <c:v>Todos</c:v>
                </c:pt>
                <c:pt idx="1">
                  <c:v>Algunos</c:v>
                </c:pt>
                <c:pt idx="2">
                  <c:v>Nadie</c:v>
                </c:pt>
                <c:pt idx="3">
                  <c:v>Ns/nc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0.08</c:v>
                </c:pt>
                <c:pt idx="1">
                  <c:v>0.7</c:v>
                </c:pt>
                <c:pt idx="2">
                  <c:v>0.19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Hoja1!$A$2:$A$4</c:f>
              <c:strCache>
                <c:ptCount val="3"/>
                <c:pt idx="0">
                  <c:v>Va a continuar</c:v>
                </c:pt>
                <c:pt idx="1">
                  <c:v>Disminuirá</c:v>
                </c:pt>
                <c:pt idx="2">
                  <c:v>Va a desaparecer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0.52</c:v>
                </c:pt>
                <c:pt idx="1">
                  <c:v>0.43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627-4C80-8E1C-2263F37DAADA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03-4D27-8455-46192735701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27-4C80-8E1C-2263F37DAAD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03-4D27-8455-46192735701F}"/>
              </c:ext>
            </c:extLst>
          </c:dPt>
          <c:dLbls>
            <c:dLbl>
              <c:idx val="0"/>
              <c:layout>
                <c:manualLayout>
                  <c:x val="-4.781143144588873E-2"/>
                  <c:y val="-0.52640258548891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627-4C80-8E1C-2263F37DAA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0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Debería seguir adelante, aunque origine problemas con partidarios de quienes cometieron ilícitos</c:v>
                </c:pt>
                <c:pt idx="1">
                  <c:v>No debería seguir adelante para tratar de tranquilizar los ánimos</c:v>
                </c:pt>
                <c:pt idx="2">
                  <c:v>Otra</c:v>
                </c:pt>
                <c:pt idx="3">
                  <c:v>No responde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76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40-4BF1-98D0-3C9ADBE49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97654748174327E-3"/>
          <c:y val="3.0689887583183497E-2"/>
          <c:w val="0.99345040369089455"/>
          <c:h val="0.72753838542632288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Imagen positiva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2250949888702683E-2"/>
                  <c:y val="5.2855367808527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763461528885404E-2"/>
                  <c:y val="-4.9903470747287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98599194275267E-2"/>
                  <c:y val="-5.2575490093559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749319018191061E-2"/>
                  <c:y val="-5.0138972246851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572179091991038E-2"/>
                  <c:y val="-4.4676743436054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43894070602998E-2"/>
                  <c:y val="-5.583670255721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572179091991038E-2"/>
                  <c:y val="5.3208620057873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543993665748754E-2"/>
                  <c:y val="-4.235797633912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332687624805231E-2"/>
                  <c:y val="4.3226388118773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028319879689096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822894932100867E-2"/>
                  <c:y val="5.5799795605788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822894932100978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4822894932100867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087753282905295E-2"/>
                  <c:y val="-4.4639836484630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6087753282905295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558036581297029E-2"/>
                  <c:y val="5.5799795605788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233948481353327E-2"/>
                  <c:y val="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9344675124951943E-2"/>
                  <c:y val="3.9059856924051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2206843521722415E-3"/>
                  <c:y val="7.2539734287524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5.300980582549868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9879181084198392E-2"/>
                  <c:y val="4.463983648463046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E9-4EFE-88A4-0B4E91D8F597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2206843521722414E-2"/>
                  <c:y val="3.34798773634728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94-40B3-AA93-5C264B1131CC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4413687043444831E-3"/>
                  <c:y val="5.8589785386077467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CD-4A3D-A313-3D43FEB9DA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sz="1800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Ene.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Hoja1!$B$2:$Y$2</c:f>
              <c:numCache>
                <c:formatCode>General</c:formatCode>
                <c:ptCount val="24"/>
                <c:pt idx="0">
                  <c:v>47</c:v>
                </c:pt>
                <c:pt idx="1">
                  <c:v>52</c:v>
                </c:pt>
                <c:pt idx="2">
                  <c:v>52</c:v>
                </c:pt>
                <c:pt idx="3">
                  <c:v>53</c:v>
                </c:pt>
                <c:pt idx="4">
                  <c:v>50</c:v>
                </c:pt>
                <c:pt idx="5">
                  <c:v>47</c:v>
                </c:pt>
                <c:pt idx="6">
                  <c:v>47</c:v>
                </c:pt>
                <c:pt idx="7">
                  <c:v>48</c:v>
                </c:pt>
                <c:pt idx="8">
                  <c:v>45</c:v>
                </c:pt>
                <c:pt idx="9">
                  <c:v>48</c:v>
                </c:pt>
                <c:pt idx="10">
                  <c:v>47</c:v>
                </c:pt>
                <c:pt idx="11">
                  <c:v>50</c:v>
                </c:pt>
                <c:pt idx="12">
                  <c:v>53</c:v>
                </c:pt>
                <c:pt idx="13">
                  <c:v>53</c:v>
                </c:pt>
                <c:pt idx="14">
                  <c:v>53</c:v>
                </c:pt>
                <c:pt idx="15">
                  <c:v>46</c:v>
                </c:pt>
                <c:pt idx="16">
                  <c:v>44</c:v>
                </c:pt>
                <c:pt idx="17">
                  <c:v>46</c:v>
                </c:pt>
                <c:pt idx="18">
                  <c:v>46</c:v>
                </c:pt>
                <c:pt idx="19">
                  <c:v>46</c:v>
                </c:pt>
                <c:pt idx="20">
                  <c:v>47</c:v>
                </c:pt>
                <c:pt idx="21">
                  <c:v>45</c:v>
                </c:pt>
                <c:pt idx="22">
                  <c:v>41</c:v>
                </c:pt>
                <c:pt idx="23">
                  <c:v>40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7461-407B-900C-6A30423AC52F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Imagen negativa</c:v>
                </c:pt>
              </c:strCache>
            </c:strRef>
          </c:tx>
          <c:dLbls>
            <c:dLbl>
              <c:idx val="0"/>
              <c:layout>
                <c:manualLayout>
                  <c:x val="-2.3586222007539352E-2"/>
                  <c:y val="-5.611636058794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822894932100978E-2"/>
                  <c:y val="5.5365040505379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42462390383088E-2"/>
                  <c:y val="5.6307705556341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279035719799719E-2"/>
                  <c:y val="5.5483230623631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42462390383088E-2"/>
                  <c:y val="5.897994458684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808752421407076E-2"/>
                  <c:y val="5.5011788256032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837037442795577E-2"/>
                  <c:y val="-4.7982112430876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600364518233476E-2"/>
                  <c:y val="5.9450947585977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332687624805231E-2"/>
                  <c:y val="-4.8217613930442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293178230493444E-2"/>
                  <c:y val="5.0219816045209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822894932100867E-2"/>
                  <c:y val="-6.137977516636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822894932100978E-2"/>
                  <c:y val="5.3009805825498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293178230493683E-2"/>
                  <c:y val="5.3009805825498704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087753282905295E-2"/>
                  <c:y val="5.3009805825498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6087753282905295E-2"/>
                  <c:y val="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558036581297029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454825067282033E-2"/>
                  <c:y val="-3.9059856924051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9344675124951943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6620530565167502E-3"/>
                  <c:y val="-5.8589785386077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2206843521722415E-3"/>
                  <c:y val="-6.6959754726945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9879181084198392E-2"/>
                  <c:y val="-6.6959754726945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E9-4EFE-88A4-0B4E91D8F597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6.1034217608612103E-3"/>
                  <c:y val="-4.1931349555403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94-40B3-AA93-5C264B1131CC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7.8001730103806231E-3"/>
                  <c:y val="-4.4639836484630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CD-4A3D-A313-3D43FEB9DA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1800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Ene.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Hoja1!$B$3:$Y$3</c:f>
              <c:numCache>
                <c:formatCode>General</c:formatCode>
                <c:ptCount val="24"/>
                <c:pt idx="0">
                  <c:v>52</c:v>
                </c:pt>
                <c:pt idx="1">
                  <c:v>47</c:v>
                </c:pt>
                <c:pt idx="2">
                  <c:v>47</c:v>
                </c:pt>
                <c:pt idx="3">
                  <c:v>46</c:v>
                </c:pt>
                <c:pt idx="4">
                  <c:v>46</c:v>
                </c:pt>
                <c:pt idx="5">
                  <c:v>47</c:v>
                </c:pt>
                <c:pt idx="6">
                  <c:v>49</c:v>
                </c:pt>
                <c:pt idx="7">
                  <c:v>46</c:v>
                </c:pt>
                <c:pt idx="8">
                  <c:v>50</c:v>
                </c:pt>
                <c:pt idx="9">
                  <c:v>46</c:v>
                </c:pt>
                <c:pt idx="10">
                  <c:v>49</c:v>
                </c:pt>
                <c:pt idx="11">
                  <c:v>45</c:v>
                </c:pt>
                <c:pt idx="12">
                  <c:v>43</c:v>
                </c:pt>
                <c:pt idx="13">
                  <c:v>42</c:v>
                </c:pt>
                <c:pt idx="14">
                  <c:v>43</c:v>
                </c:pt>
                <c:pt idx="15">
                  <c:v>49</c:v>
                </c:pt>
                <c:pt idx="16">
                  <c:v>51</c:v>
                </c:pt>
                <c:pt idx="17">
                  <c:v>49</c:v>
                </c:pt>
                <c:pt idx="18">
                  <c:v>48</c:v>
                </c:pt>
                <c:pt idx="19">
                  <c:v>47</c:v>
                </c:pt>
                <c:pt idx="20">
                  <c:v>48</c:v>
                </c:pt>
                <c:pt idx="21">
                  <c:v>48</c:v>
                </c:pt>
                <c:pt idx="22">
                  <c:v>54</c:v>
                </c:pt>
                <c:pt idx="23">
                  <c:v>53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7461-407B-900C-6A30423AC52F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Nivel de desconocimiento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3453312285559202E-2"/>
                  <c:y val="-4.8217613930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954743965779106E-2"/>
                  <c:y val="-4.7864141996859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968986071618872E-2"/>
                  <c:y val="-5.3091088992326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49405167992116E-2"/>
                  <c:y val="-5.1125354460511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33744827277121E-2"/>
                  <c:y val="-5.3208620057873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470417751838789E-2"/>
                  <c:y val="-5.3444341241672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051953807771409E-2"/>
                  <c:y val="-5.3209059426342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52808832098E-2"/>
                  <c:y val="-5.8788599618452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330750499220709E-2"/>
                  <c:y val="-5.70585862704383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787095456967526E-2"/>
                  <c:y val="-5.021981604520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16570549788573E-2"/>
                  <c:y val="-6.4169764946657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945750524120995E-3"/>
                  <c:y val="-4.4639836484630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257378755359466E-2"/>
                  <c:y val="-5.5799795605788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7461-407B-900C-6A30423AC52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787095456967526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051953807771409E-2"/>
                  <c:y val="-6.137977516636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522237106163466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2846528860183388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1B0-4D25-A919-89AD71F5B471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7165897731641681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6.13797751663668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6.13797751663668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4F4-4D74-8991-4B289D60AF46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2255574778931185E-2"/>
                  <c:y val="-3.6269867143762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E9-4EFE-88A4-0B4E91D8F597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2206843521722415E-3"/>
                  <c:y val="-3.34798773634728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94-40B3-AA93-5C264B1131CC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2206843521722415E-3"/>
                  <c:y val="-4.18498467043410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CD-4A3D-A313-3D43FEB9DA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Ene.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Hoja1!$B$4:$Y$4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5</c:v>
                </c:pt>
                <c:pt idx="21">
                  <c:v>7</c:v>
                </c:pt>
                <c:pt idx="22">
                  <c:v>5</c:v>
                </c:pt>
                <c:pt idx="23">
                  <c:v>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9-7461-407B-900C-6A30423AC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6648192"/>
        <c:axId val="1796646016"/>
      </c:lineChart>
      <c:catAx>
        <c:axId val="179664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96646016"/>
        <c:crosses val="autoZero"/>
        <c:auto val="1"/>
        <c:lblAlgn val="ctr"/>
        <c:lblOffset val="100"/>
        <c:noMultiLvlLbl val="0"/>
      </c:catAx>
      <c:valAx>
        <c:axId val="1796646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9664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188898500576724"/>
          <c:y val="0.92256328443748059"/>
          <c:w val="0.72598740868896583"/>
          <c:h val="7.743671556251909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86985774702038E-2"/>
          <c:y val="5.5798823406939388E-3"/>
          <c:w val="0.99048337178007551"/>
          <c:h val="0.74523735555914405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Imagen positiva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0986091537898387E-2"/>
                  <c:y val="-5.5954233622759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558036581296998E-2"/>
                  <c:y val="-5.5483230623632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56275241144703E-2"/>
                  <c:y val="-5.5365479873849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014177368995052E-2"/>
                  <c:y val="-5.29287423429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572179091991038E-2"/>
                  <c:y val="-4.4676743436054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43894070602998E-2"/>
                  <c:y val="-5.3046712776922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042462390383088E-2"/>
                  <c:y val="-5.0021001812834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073710367357356E-2"/>
                  <c:y val="-5.6307705556341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597545975609252E-2"/>
                  <c:y val="-5.721324397164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028319879689082E-2"/>
                  <c:y val="-6.4169764946657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461E-2"/>
                  <c:y val="-6.4169764946657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648583508039861E-3"/>
                  <c:y val="-5.8589785386077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617469984512953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3558036581297029E-2"/>
                  <c:y val="-4.1849846704340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355803658129711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55803658129702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9896001537870123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9787966166858902E-2"/>
                  <c:y val="-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2206843521722415E-3"/>
                  <c:y val="-5.3009805825498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4.424314507898981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8658496732026143E-2"/>
                  <c:y val="-4.4243145078990034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66-4C83-900B-80867CC9792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4.8827374086889714E-3"/>
                  <c:y val="-3.64355312415212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7D-471D-BB19-03611A2657CE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9173875432527744E-3"/>
                  <c:y val="-6.246091069975073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44-43F4-8424-A3F86F31266A}"/>
                </c:ext>
                <c:ext xmlns:c15="http://schemas.microsoft.com/office/drawing/2012/chart" uri="{CE6537A1-D6FC-4f65-9D91-7224C49458BB}">
                  <c15:layout>
                    <c:manualLayout>
                      <c:w val="3.7023356401384079E-2"/>
                      <c:h val="8.925414131412182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sz="1800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Hoja1!$B$2:$Y$2</c:f>
              <c:numCache>
                <c:formatCode>General</c:formatCode>
                <c:ptCount val="24"/>
                <c:pt idx="0">
                  <c:v>59</c:v>
                </c:pt>
                <c:pt idx="1">
                  <c:v>67</c:v>
                </c:pt>
                <c:pt idx="2">
                  <c:v>65</c:v>
                </c:pt>
                <c:pt idx="3">
                  <c:v>65</c:v>
                </c:pt>
                <c:pt idx="4">
                  <c:v>60</c:v>
                </c:pt>
                <c:pt idx="5">
                  <c:v>58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56</c:v>
                </c:pt>
                <c:pt idx="10">
                  <c:v>55</c:v>
                </c:pt>
                <c:pt idx="11">
                  <c:v>59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55</c:v>
                </c:pt>
                <c:pt idx="16">
                  <c:v>53</c:v>
                </c:pt>
                <c:pt idx="17">
                  <c:v>54</c:v>
                </c:pt>
                <c:pt idx="18" formatCode="0">
                  <c:v>54.691384950927407</c:v>
                </c:pt>
                <c:pt idx="19">
                  <c:v>55</c:v>
                </c:pt>
                <c:pt idx="20">
                  <c:v>55</c:v>
                </c:pt>
                <c:pt idx="21">
                  <c:v>57</c:v>
                </c:pt>
                <c:pt idx="22">
                  <c:v>53</c:v>
                </c:pt>
                <c:pt idx="23">
                  <c:v>51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23AF-4DF9-A22C-3DCBE26AB90F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Imagen negativa</c:v>
                </c:pt>
              </c:strCache>
            </c:strRef>
          </c:tx>
          <c:dLbls>
            <c:dLbl>
              <c:idx val="0"/>
              <c:layout>
                <c:manualLayout>
                  <c:x val="-2.3586222007539352E-2"/>
                  <c:y val="5.5483230623632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558036581296998E-2"/>
                  <c:y val="4.6995290848747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42462390383088E-2"/>
                  <c:y val="5.6307705556341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543894070602998E-2"/>
                  <c:y val="5.2693240843343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42462390383088E-2"/>
                  <c:y val="5.8979944586848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43894070602998E-2"/>
                  <c:y val="5.5012007940268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307320741187076E-2"/>
                  <c:y val="5.8037718904355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30081219841339E-2"/>
                  <c:y val="6.5030927146557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597545975609252E-2"/>
                  <c:y val="4.9432028379688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293178230493461E-2"/>
                  <c:y val="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461E-2"/>
                  <c:y val="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648583508039861E-3"/>
                  <c:y val="6.9749744507235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293178230493652E-2"/>
                  <c:y val="5.3009805825498683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9763461528885421E-2"/>
                  <c:y val="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6087753282905256E-2"/>
                  <c:y val="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558036581297029E-2"/>
                  <c:y val="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9896001537870123E-2"/>
                  <c:y val="5.579957592155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9787966166858902E-2"/>
                  <c:y val="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2206843521722415E-3"/>
                  <c:y val="5.57997956057881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5.2050758916458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1334390618992696E-2"/>
                  <c:y val="5.2050758916458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66-4C83-900B-80867CC9792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2.9445405613225746E-3"/>
                  <c:y val="3.64355312415213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7D-471D-BB19-03611A2657CE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3.6621011149557863E-3"/>
                  <c:y val="6.8967255564308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44-43F4-8424-A3F86F31266A}"/>
                </c:ext>
                <c:ext xmlns:c15="http://schemas.microsoft.com/office/drawing/2012/chart" uri="{CE6537A1-D6FC-4f65-9D91-7224C49458BB}">
                  <c15:layout>
                    <c:manualLayout>
                      <c:w val="3.7023356401384079E-2"/>
                      <c:h val="0.128292210501466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1800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Hoja1!$B$3:$Y$3</c:f>
              <c:numCache>
                <c:formatCode>General</c:formatCode>
                <c:ptCount val="24"/>
                <c:pt idx="0">
                  <c:v>40</c:v>
                </c:pt>
                <c:pt idx="1">
                  <c:v>32</c:v>
                </c:pt>
                <c:pt idx="2">
                  <c:v>34</c:v>
                </c:pt>
                <c:pt idx="3">
                  <c:v>34</c:v>
                </c:pt>
                <c:pt idx="4">
                  <c:v>36</c:v>
                </c:pt>
                <c:pt idx="5">
                  <c:v>36</c:v>
                </c:pt>
                <c:pt idx="6">
                  <c:v>42</c:v>
                </c:pt>
                <c:pt idx="7">
                  <c:v>39</c:v>
                </c:pt>
                <c:pt idx="8">
                  <c:v>39</c:v>
                </c:pt>
                <c:pt idx="9">
                  <c:v>38</c:v>
                </c:pt>
                <c:pt idx="10">
                  <c:v>41</c:v>
                </c:pt>
                <c:pt idx="11">
                  <c:v>37</c:v>
                </c:pt>
                <c:pt idx="12">
                  <c:v>35</c:v>
                </c:pt>
                <c:pt idx="13">
                  <c:v>35</c:v>
                </c:pt>
                <c:pt idx="14">
                  <c:v>36</c:v>
                </c:pt>
                <c:pt idx="15">
                  <c:v>40</c:v>
                </c:pt>
                <c:pt idx="16">
                  <c:v>43</c:v>
                </c:pt>
                <c:pt idx="17">
                  <c:v>41</c:v>
                </c:pt>
                <c:pt idx="18" formatCode="0">
                  <c:v>39.511450381679886</c:v>
                </c:pt>
                <c:pt idx="19">
                  <c:v>41</c:v>
                </c:pt>
                <c:pt idx="20">
                  <c:v>42</c:v>
                </c:pt>
                <c:pt idx="21">
                  <c:v>37</c:v>
                </c:pt>
                <c:pt idx="22">
                  <c:v>42</c:v>
                </c:pt>
                <c:pt idx="23">
                  <c:v>43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23AF-4DF9-A22C-3DCBE26AB90F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Nivel de desconocimiento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3453312285559202E-2"/>
                  <c:y val="-4.8217613930442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954743965779106E-2"/>
                  <c:y val="-4.7864141996859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968986071618868E-2"/>
                  <c:y val="-5.309108899232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494051679921143E-2"/>
                  <c:y val="-5.1125354460511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33744827277117E-2"/>
                  <c:y val="-5.320862005787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470417751838785E-2"/>
                  <c:y val="-5.3444341241672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698769703960025E-2"/>
                  <c:y val="-5.5999049206632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52808832098E-2"/>
                  <c:y val="-5.8788599618452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330750499220705E-2"/>
                  <c:y val="-5.70585862704383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787095456967501E-2"/>
                  <c:y val="-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427335640138591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8519127258746545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257378755359464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23AF-4DF9-A22C-3DCBE26AB90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787095456967501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4169261822375998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522237106163445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522237106163445E-2"/>
                  <c:y val="-4.1849846704340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D02-4091-B9C3-105994CD4F7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9607266435986162E-2"/>
                  <c:y val="-3.06898875831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6620530565167498E-3"/>
                  <c:y val="-4.18498467043406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4.6845683024813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E1D-47F8-A9D5-D544647CB059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7138312187620134E-2"/>
                  <c:y val="-3.1230455349875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66-4C83-900B-80867CC9792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6.1034217608612103E-3"/>
                  <c:y val="-2.8627917404052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A7D-471D-BB19-03611A2657CE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2.86279174040524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44-43F4-8424-A3F86F3126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Hoja1!$B$4:$Y$4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6</c:v>
                </c:pt>
                <c:pt idx="22">
                  <c:v>5</c:v>
                </c:pt>
                <c:pt idx="23">
                  <c:v>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9-23AF-4DF9-A22C-3DCBE26AB9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6652000"/>
        <c:axId val="1796647104"/>
      </c:lineChart>
      <c:catAx>
        <c:axId val="179665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96647104"/>
        <c:crosses val="autoZero"/>
        <c:auto val="1"/>
        <c:lblAlgn val="ctr"/>
        <c:lblOffset val="100"/>
        <c:noMultiLvlLbl val="0"/>
      </c:catAx>
      <c:valAx>
        <c:axId val="1796647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9665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700624759708019"/>
          <c:y val="0.91995843316560277"/>
          <c:w val="0.72598740868896583"/>
          <c:h val="7.2233952996935163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9330120171685883E-2"/>
          <c:w val="0.98406978539447298"/>
          <c:h val="0.92763623812068863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Hoja1!$B$2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rgbClr val="19694B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800" b="1">
                      <a:solidFill>
                        <a:schemeClr val="bg1"/>
                      </a:solidFill>
                      <a:latin typeface="+mn-lt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3-4F03-82F4-00B9E6E9A469}"/>
            </c:ext>
          </c:extLst>
        </c:ser>
        <c:ser>
          <c:idx val="4"/>
          <c:order val="1"/>
          <c:tx>
            <c:strRef>
              <c:f>Hoja1!$B$3</c:f>
              <c:strCache>
                <c:ptCount val="1"/>
                <c:pt idx="0">
                  <c:v>Mejor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Hoja1!$C$3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3-4F03-82F4-00B9E6E9A469}"/>
            </c:ext>
          </c:extLst>
        </c:ser>
        <c:ser>
          <c:idx val="2"/>
          <c:order val="2"/>
          <c:tx>
            <c:strRef>
              <c:f>Hoja1!$B$4</c:f>
              <c:strCache>
                <c:ptCount val="1"/>
                <c:pt idx="0">
                  <c:v>Peor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Hoja1!$C$4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63-4F03-82F4-00B9E6E9A469}"/>
            </c:ext>
          </c:extLst>
        </c:ser>
        <c:ser>
          <c:idx val="0"/>
          <c:order val="3"/>
          <c:tx>
            <c:strRef>
              <c:f>Hoja1!$B$5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1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Hoja1!$C$5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6-4DD9-9EC7-4815024C4887}"/>
            </c:ext>
          </c:extLst>
        </c:ser>
        <c:ser>
          <c:idx val="1"/>
          <c:order val="4"/>
          <c:tx>
            <c:strRef>
              <c:f>Hoja1!$B$6</c:f>
              <c:strCache>
                <c:ptCount val="1"/>
                <c:pt idx="0">
                  <c:v>PNC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Hoja1!$C$6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9F-483E-8957-030E0B344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100"/>
        <c:axId val="1788881984"/>
        <c:axId val="1788884704"/>
      </c:barChart>
      <c:catAx>
        <c:axId val="1788881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88884704"/>
        <c:crosses val="max"/>
        <c:auto val="1"/>
        <c:lblAlgn val="ctr"/>
        <c:lblOffset val="100"/>
        <c:noMultiLvlLbl val="0"/>
      </c:catAx>
      <c:valAx>
        <c:axId val="17888847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8888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A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1849846704340256E-2"/>
          <c:w val="1"/>
          <c:h val="0.69656443266759815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Imagen positiva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0986091537898387E-2"/>
                  <c:y val="-5.5954233622759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558036581296998E-2"/>
                  <c:y val="-4.7113261282762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56275241144703E-2"/>
                  <c:y val="-5.5365479873849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014177368995052E-2"/>
                  <c:y val="-5.29287423429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572179091991038E-2"/>
                  <c:y val="-4.4676743436054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43894070602998E-2"/>
                  <c:y val="-5.3046712776922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042462390383088E-2"/>
                  <c:y val="-5.0021001812834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808852016552752E-2"/>
                  <c:y val="-5.630770555634192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862404326413142E-2"/>
                  <c:y val="-6.0003233751934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822894932100978E-2"/>
                  <c:y val="-4.742982626491985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617469984512953E-2"/>
                  <c:y val="-7.2539734287524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558036581297029E-2"/>
                  <c:y val="-4.0818209538337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4822894932100867E-2"/>
                  <c:y val="-5.3010025509733334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3558036581297029E-2"/>
                  <c:y val="-3.9059856924051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3558036581297119E-2"/>
                  <c:y val="-4.4639836484630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558036581297029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4571510957324098E-2"/>
                  <c:y val="5.300958614126399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2977028066128425E-2"/>
                  <c:y val="-3.9059856924051645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2206843521722415E-3"/>
                  <c:y val="-5.8589785386077446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5.3620706543583925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0218858131487848E-2"/>
                  <c:y val="-4.5577811667190209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7C-4642-8CEA-42EB766C2CE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4413687043444857E-3"/>
                  <c:y val="2.949138859897121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9E-4A08-BC2D-F169A3E68A06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4413687043444831E-3"/>
                  <c:y val="4.8258635889225535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03-45B7-A00E-4A61529CBB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Hoja1!$B$2:$Y$2</c:f>
              <c:numCache>
                <c:formatCode>0</c:formatCode>
                <c:ptCount val="24"/>
                <c:pt idx="0">
                  <c:v>50.043605803535968</c:v>
                </c:pt>
                <c:pt idx="1">
                  <c:v>54.344109470275939</c:v>
                </c:pt>
                <c:pt idx="2">
                  <c:v>51.680007304379622</c:v>
                </c:pt>
                <c:pt idx="3">
                  <c:v>53.661680163194958</c:v>
                </c:pt>
                <c:pt idx="4">
                  <c:v>48.693569480786863</c:v>
                </c:pt>
                <c:pt idx="5">
                  <c:v>48.894763260729619</c:v>
                </c:pt>
                <c:pt idx="6">
                  <c:v>49.659720502992428</c:v>
                </c:pt>
                <c:pt idx="7" formatCode="General">
                  <c:v>51</c:v>
                </c:pt>
                <c:pt idx="8" formatCode="General">
                  <c:v>48</c:v>
                </c:pt>
                <c:pt idx="9" formatCode="General">
                  <c:v>53</c:v>
                </c:pt>
                <c:pt idx="10" formatCode="General">
                  <c:v>52</c:v>
                </c:pt>
                <c:pt idx="11" formatCode="General">
                  <c:v>56</c:v>
                </c:pt>
                <c:pt idx="12" formatCode="General">
                  <c:v>55</c:v>
                </c:pt>
                <c:pt idx="13" formatCode="General">
                  <c:v>52</c:v>
                </c:pt>
                <c:pt idx="14" formatCode="General">
                  <c:v>53</c:v>
                </c:pt>
                <c:pt idx="15" formatCode="General">
                  <c:v>47</c:v>
                </c:pt>
                <c:pt idx="16" formatCode="General">
                  <c:v>48</c:v>
                </c:pt>
                <c:pt idx="17" formatCode="General">
                  <c:v>47</c:v>
                </c:pt>
                <c:pt idx="18">
                  <c:v>50.019629225736672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43.661337657290495</c:v>
                </c:pt>
                <c:pt idx="23">
                  <c:v>40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8EA1-4265-8EA8-DEAF3DC0748B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Imagen negativa</c:v>
                </c:pt>
              </c:strCache>
            </c:strRef>
          </c:tx>
          <c:dLbls>
            <c:dLbl>
              <c:idx val="0"/>
              <c:layout>
                <c:manualLayout>
                  <c:x val="-2.3586222007539352E-2"/>
                  <c:y val="5.5483230623632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558036581296998E-2"/>
                  <c:y val="4.6995290848747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42462390383088E-2"/>
                  <c:y val="5.6307705556341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543894070602998E-2"/>
                  <c:y val="5.2693240843343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42462390383088E-2"/>
                  <c:y val="5.8979944586848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43894070602998E-2"/>
                  <c:y val="5.5012007940268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307320741187076E-2"/>
                  <c:y val="5.8037718904355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600364518233451E-2"/>
                  <c:y val="5.3870968025399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332687624805206E-2"/>
                  <c:y val="5.5012007940268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558036581297029E-2"/>
                  <c:y val="5.0219816045209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028319879689082E-2"/>
                  <c:y val="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29317823049342E-2"/>
                  <c:y val="4.4639836484630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293178230493652E-2"/>
                  <c:y val="5.3009805825498683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3558036581297029E-2"/>
                  <c:y val="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3558036581297119E-2"/>
                  <c:y val="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2293178230493427E-2"/>
                  <c:y val="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0719146482122627E-2"/>
                  <c:y val="-5.0219816045209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2977028066128425E-2"/>
                  <c:y val="3.62698671437622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2206843521722415E-3"/>
                  <c:y val="5.1091455814849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4413687043444857E-3"/>
                  <c:y val="6.4344847852300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0218858131487848E-2"/>
                  <c:y val="4.2896565234867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7C-4642-8CEA-42EB766C2CE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4.2896565234867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9E-4A08-BC2D-F169A3E68A06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4413687043444831E-3"/>
                  <c:y val="-6.8214194034337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03-45B7-A00E-4A61529CBB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Hoja1!$B$3:$Y$3</c:f>
              <c:numCache>
                <c:formatCode>General</c:formatCode>
                <c:ptCount val="24"/>
                <c:pt idx="0">
                  <c:v>49</c:v>
                </c:pt>
                <c:pt idx="1">
                  <c:v>44</c:v>
                </c:pt>
                <c:pt idx="2">
                  <c:v>47</c:v>
                </c:pt>
                <c:pt idx="3">
                  <c:v>45</c:v>
                </c:pt>
                <c:pt idx="4" formatCode="0">
                  <c:v>46.524812123724026</c:v>
                </c:pt>
                <c:pt idx="5" formatCode="0">
                  <c:v>43.12874413018919</c:v>
                </c:pt>
                <c:pt idx="6" formatCode="0">
                  <c:v>45.360639923509439</c:v>
                </c:pt>
                <c:pt idx="7">
                  <c:v>42</c:v>
                </c:pt>
                <c:pt idx="8">
                  <c:v>47</c:v>
                </c:pt>
                <c:pt idx="9">
                  <c:v>43</c:v>
                </c:pt>
                <c:pt idx="10">
                  <c:v>45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42</c:v>
                </c:pt>
                <c:pt idx="15">
                  <c:v>47</c:v>
                </c:pt>
                <c:pt idx="16">
                  <c:v>49</c:v>
                </c:pt>
                <c:pt idx="17">
                  <c:v>47</c:v>
                </c:pt>
                <c:pt idx="18" formatCode="0">
                  <c:v>44.157033805889348</c:v>
                </c:pt>
                <c:pt idx="19" formatCode="0">
                  <c:v>46</c:v>
                </c:pt>
                <c:pt idx="20" formatCode="0">
                  <c:v>46</c:v>
                </c:pt>
                <c:pt idx="21" formatCode="0">
                  <c:v>43</c:v>
                </c:pt>
                <c:pt idx="22" formatCode="0">
                  <c:v>50.992857430015022</c:v>
                </c:pt>
                <c:pt idx="23" formatCode="0">
                  <c:v>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8EA1-4265-8EA8-DEAF3DC0748B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Nivel de desconocimiento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3453312285559202E-2"/>
                  <c:y val="-4.821761393044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954743965779106E-2"/>
                  <c:y val="-4.7864141996859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968986071618868E-2"/>
                  <c:y val="-5.309108899232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494051679921143E-2"/>
                  <c:y val="-5.1125354460511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33744827277117E-2"/>
                  <c:y val="-5.320862005787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470417751838785E-2"/>
                  <c:y val="-5.3444341241672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051953807771409E-2"/>
                  <c:y val="-5.3209059426342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52808832098E-2"/>
                  <c:y val="-5.8788599618452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330750499220705E-2"/>
                  <c:y val="-5.705858627043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787095456967501E-2"/>
                  <c:y val="-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945021145713543E-2"/>
                  <c:y val="-4.4639836484630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94575052412096E-3"/>
                  <c:y val="-4.4639836484630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257378755359464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8EA1-4265-8EA8-DEAF3DC0748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6522237106163545E-2"/>
                  <c:y val="-3.6269867143762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6522237106163445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522237106163445E-2"/>
                  <c:y val="-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522237106163445E-2"/>
                  <c:y val="-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497-4C83-A63F-1E09D56EE46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2.0827950788158401E-2"/>
                  <c:y val="-3.6269867143762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6620530565167498E-3"/>
                  <c:y val="-4.74298262649198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4.8827374086889714E-3"/>
                  <c:y val="-6.16638125251215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3B9-4A92-B3F9-4936FB78BD45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6022779700115387E-2"/>
                  <c:y val="-3.4853459253329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7C-4642-8CEA-42EB766C2CE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1.2206843521722415E-3"/>
                  <c:y val="-2.9491388598971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E9E-4A08-BC2D-F169A3E68A06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4.8827374086889662E-3"/>
                  <c:y val="-3.75344945805087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03-45B7-A00E-4A61529CBB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Hoja1!$B$4:$Y$4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 formatCode="0">
                  <c:v>4.7816183954891098</c:v>
                </c:pt>
                <c:pt idx="5" formatCode="0">
                  <c:v>7.976492609081193</c:v>
                </c:pt>
                <c:pt idx="6" formatCode="0">
                  <c:v>4.9796395734981438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5</c:v>
                </c:pt>
                <c:pt idx="15">
                  <c:v>6</c:v>
                </c:pt>
                <c:pt idx="16">
                  <c:v>3</c:v>
                </c:pt>
                <c:pt idx="17">
                  <c:v>6</c:v>
                </c:pt>
                <c:pt idx="18" formatCode="0">
                  <c:v>5.8233369683751901</c:v>
                </c:pt>
                <c:pt idx="19" formatCode="0">
                  <c:v>5</c:v>
                </c:pt>
                <c:pt idx="20" formatCode="0">
                  <c:v>4</c:v>
                </c:pt>
                <c:pt idx="21" formatCode="0">
                  <c:v>6</c:v>
                </c:pt>
                <c:pt idx="22" formatCode="0">
                  <c:v>5.3458049126944767</c:v>
                </c:pt>
                <c:pt idx="23" formatCode="0">
                  <c:v>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9-8EA1-4265-8EA8-DEAF3DC074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6636768"/>
        <c:axId val="1796637856"/>
      </c:lineChart>
      <c:catAx>
        <c:axId val="179663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96637856"/>
        <c:crosses val="autoZero"/>
        <c:auto val="1"/>
        <c:lblAlgn val="ctr"/>
        <c:lblOffset val="100"/>
        <c:noMultiLvlLbl val="0"/>
      </c:catAx>
      <c:valAx>
        <c:axId val="17966378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796636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12764113877875E-3"/>
          <c:y val="5.9878145616263555E-2"/>
          <c:w val="0.9926387235886126"/>
          <c:h val="0.74768610650216161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Imagen positiva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0986091537898387E-2"/>
                  <c:y val="4.4485398467658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5.6116392172573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369036006671619E-3"/>
                  <c:y val="5.3444183021498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89678668890941E-3"/>
                  <c:y val="6.14608104747232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42462390383088E-2"/>
                  <c:y val="5.2973118558309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279035719800059E-2"/>
                  <c:y val="4.7392919313497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512745688775183E-2"/>
                  <c:y val="5.0418630277584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073710367357356E-2"/>
                  <c:y val="5.5291885655234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802970923197492E-2"/>
                  <c:y val="4.0436398338484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028319879689256E-2"/>
                  <c:y val="5.021981604520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652E-2"/>
                  <c:y val="5.0219816045209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822894932100978E-2"/>
                  <c:y val="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6087753282905256E-2"/>
                  <c:y val="4.7429606580685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087753282905256E-2"/>
                  <c:y val="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3558136176442663E-2"/>
                  <c:y val="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558036581297029E-2"/>
                  <c:y val="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939830834294512E-2"/>
                  <c:y val="4.184984670434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2772587466359101E-2"/>
                  <c:y val="3.9059856924051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2.7618031526336042E-2"/>
                  <c:y val="5.1335984208491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3766339869281027E-2"/>
                  <c:y val="6.2185458018701324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0113706266820453E-2"/>
                  <c:y val="2.993907280813180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22-4B4B-9447-DA3896F87CD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5894175317185696E-2"/>
                  <c:y val="-2.9939072808131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B6-41CB-A9D3-A75EF91CF01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5.35880430603614E-3"/>
                  <c:y val="-2.993907280813179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553-482D-AFDA-F43A39C256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sz="1800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Hoja1!$B$2:$Y$2</c:f>
              <c:numCache>
                <c:formatCode>General</c:formatCode>
                <c:ptCount val="24"/>
                <c:pt idx="0">
                  <c:v>30</c:v>
                </c:pt>
                <c:pt idx="1">
                  <c:v>29</c:v>
                </c:pt>
                <c:pt idx="2">
                  <c:v>29</c:v>
                </c:pt>
                <c:pt idx="3">
                  <c:v>34</c:v>
                </c:pt>
                <c:pt idx="4">
                  <c:v>34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34</c:v>
                </c:pt>
                <c:pt idx="9">
                  <c:v>30</c:v>
                </c:pt>
                <c:pt idx="10">
                  <c:v>33</c:v>
                </c:pt>
                <c:pt idx="11">
                  <c:v>31</c:v>
                </c:pt>
                <c:pt idx="12">
                  <c:v>29</c:v>
                </c:pt>
                <c:pt idx="13">
                  <c:v>28</c:v>
                </c:pt>
                <c:pt idx="14">
                  <c:v>25</c:v>
                </c:pt>
                <c:pt idx="15">
                  <c:v>32</c:v>
                </c:pt>
                <c:pt idx="16">
                  <c:v>28</c:v>
                </c:pt>
                <c:pt idx="17">
                  <c:v>28</c:v>
                </c:pt>
                <c:pt idx="18" formatCode="0">
                  <c:v>28.654307524536787</c:v>
                </c:pt>
                <c:pt idx="19" formatCode="0">
                  <c:v>27</c:v>
                </c:pt>
                <c:pt idx="20" formatCode="0">
                  <c:v>29</c:v>
                </c:pt>
                <c:pt idx="21" formatCode="0">
                  <c:v>20</c:v>
                </c:pt>
                <c:pt idx="22" formatCode="0">
                  <c:v>29.939830883239672</c:v>
                </c:pt>
                <c:pt idx="23" formatCode="0">
                  <c:v>32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C450-4124-8457-4D50ADC7AE0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Imagen negativa</c:v>
                </c:pt>
              </c:strCache>
            </c:strRef>
          </c:tx>
          <c:dLbls>
            <c:dLbl>
              <c:idx val="0"/>
              <c:layout>
                <c:manualLayout>
                  <c:x val="-2.1056505305931388E-2"/>
                  <c:y val="-5.6116360587945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3444183021498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42462390383088E-2"/>
                  <c:y val="-5.8081875435523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89678668890941E-3"/>
                  <c:y val="-5.6116392172573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42462390383088E-2"/>
                  <c:y val="-5.5409636405017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43894070602998E-2"/>
                  <c:y val="-5.9377573051599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307320741187076E-2"/>
                  <c:y val="-6.7511821208667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30081219841339E-2"/>
                  <c:y val="-5.21681955224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802970923197492E-2"/>
                  <c:y val="-4.8217613930443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558036581297008E-2"/>
                  <c:y val="-5.021981604520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652E-2"/>
                  <c:y val="-5.0219816045209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822894932100978E-2"/>
                  <c:y val="-6.137977516636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4822894932100867E-2"/>
                  <c:y val="-5.8589785386077446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087753282905256E-2"/>
                  <c:y val="-5.8589785386077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6087753282905256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55803658129702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4615724721261053E-2"/>
                  <c:y val="-4.4639836484630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5.3996539792387594E-3"/>
                  <c:y val="-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2206843521722415E-3"/>
                  <c:y val="-8.09097036283926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6.7375349237735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0113706266820453E-2"/>
                  <c:y val="-5.708009959260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22-4B4B-9447-DA3896F87CD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2.4413687043444857E-3"/>
                  <c:y val="-3.49289182761538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B6-41CB-A9D3-A75EF91CF01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4413687043444831E-3"/>
                  <c:y val="-4.2413686478186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53-482D-AFDA-F43A39C256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1800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Hoja1!$B$3:$Y$3</c:f>
              <c:numCache>
                <c:formatCode>General</c:formatCode>
                <c:ptCount val="24"/>
                <c:pt idx="0">
                  <c:v>69</c:v>
                </c:pt>
                <c:pt idx="1">
                  <c:v>70</c:v>
                </c:pt>
                <c:pt idx="2">
                  <c:v>70</c:v>
                </c:pt>
                <c:pt idx="3">
                  <c:v>65</c:v>
                </c:pt>
                <c:pt idx="4">
                  <c:v>61</c:v>
                </c:pt>
                <c:pt idx="5">
                  <c:v>64</c:v>
                </c:pt>
                <c:pt idx="6">
                  <c:v>64</c:v>
                </c:pt>
                <c:pt idx="7">
                  <c:v>63</c:v>
                </c:pt>
                <c:pt idx="8">
                  <c:v>60</c:v>
                </c:pt>
                <c:pt idx="9">
                  <c:v>65</c:v>
                </c:pt>
                <c:pt idx="10">
                  <c:v>64</c:v>
                </c:pt>
                <c:pt idx="11">
                  <c:v>65</c:v>
                </c:pt>
                <c:pt idx="12">
                  <c:v>67</c:v>
                </c:pt>
                <c:pt idx="13">
                  <c:v>67</c:v>
                </c:pt>
                <c:pt idx="14">
                  <c:v>70</c:v>
                </c:pt>
                <c:pt idx="15">
                  <c:v>63</c:v>
                </c:pt>
                <c:pt idx="16">
                  <c:v>67</c:v>
                </c:pt>
                <c:pt idx="17">
                  <c:v>65</c:v>
                </c:pt>
                <c:pt idx="18" formatCode="0">
                  <c:v>66.098146128680781</c:v>
                </c:pt>
                <c:pt idx="19" formatCode="0">
                  <c:v>66</c:v>
                </c:pt>
                <c:pt idx="20" formatCode="0">
                  <c:v>68</c:v>
                </c:pt>
                <c:pt idx="21" formatCode="0">
                  <c:v>75</c:v>
                </c:pt>
                <c:pt idx="22" formatCode="0">
                  <c:v>64.433217640673917</c:v>
                </c:pt>
                <c:pt idx="23" formatCode="0">
                  <c:v>62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C450-4124-8457-4D50ADC7AE0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Nivel de desconocimiento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6536379616858075E-2"/>
                  <c:y val="-4.5427624150152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89678668890941E-3"/>
                  <c:y val="-5.34441830214984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522237106163445E-2"/>
                  <c:y val="-4.1930910186933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579357337781002E-3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8788601323650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579357337781002E-3"/>
                  <c:y val="-5.34441830214984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3789893436359219E-17"/>
                  <c:y val="-5.8788601323650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52808832098E-2"/>
                  <c:y val="-5.8788599618452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330750499220709E-2"/>
                  <c:y val="-5.705858627043842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787095456967723E-2"/>
                  <c:y val="-5.021981604520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9386389850057893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945750524120939E-3"/>
                  <c:y val="-4.4639836484630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257378755359466E-2"/>
                  <c:y val="-5.5799795605788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C450-4124-8457-4D50ADC7AE0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787095456967501E-2"/>
                  <c:y val="-4.742982626491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051953807771409E-2"/>
                  <c:y val="-4.742982626491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522237106163445E-2"/>
                  <c:y val="-4.742982626491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522237106163445E-2"/>
                  <c:y val="-4.742982626491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76C-4CBD-880D-50E2DB8EBE6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5945213379469435E-2"/>
                  <c:y val="-4.184984670434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6620530565167498E-3"/>
                  <c:y val="-4.4639836484630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1.2206843521722415E-3"/>
                  <c:y val="-7.2765377176754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CE1-4CE6-A449-104978D8E60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5917627835447905E-2"/>
                  <c:y val="-3.4928918276153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22-4B4B-9447-DA3896F87CD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3.24339955421428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B6-41CB-A9D3-A75EF91CF01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4.2413686478186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53-482D-AFDA-F43A39C256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Hoja1!$B$1:$Y$1</c:f>
              <c:strCache>
                <c:ptCount val="2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Dic</c:v>
                </c:pt>
                <c:pt idx="4">
                  <c:v>Ene</c:v>
                </c:pt>
                <c:pt idx="5">
                  <c:v>Feb.</c:v>
                </c:pt>
                <c:pt idx="6">
                  <c:v>Mar.</c:v>
                </c:pt>
                <c:pt idx="7">
                  <c:v>Abr.</c:v>
                </c:pt>
                <c:pt idx="8">
                  <c:v>May.</c:v>
                </c:pt>
                <c:pt idx="9">
                  <c:v>Jun.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Ene </c:v>
                </c:pt>
                <c:pt idx="18">
                  <c:v>Feb</c:v>
                </c:pt>
                <c:pt idx="19">
                  <c:v>Mar</c:v>
                </c:pt>
                <c:pt idx="20">
                  <c:v>Abr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</c:strCache>
            </c:strRef>
          </c:cat>
          <c:val>
            <c:numRef>
              <c:f>Hoja1!$B$4:$Y$4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7</c:v>
                </c:pt>
                <c:pt idx="18" formatCode="0">
                  <c:v>5.2475463467830377</c:v>
                </c:pt>
                <c:pt idx="19" formatCode="0">
                  <c:v>7</c:v>
                </c:pt>
                <c:pt idx="20" formatCode="0">
                  <c:v>3</c:v>
                </c:pt>
                <c:pt idx="21" formatCode="0">
                  <c:v>5</c:v>
                </c:pt>
                <c:pt idx="22" formatCode="0">
                  <c:v>5.626951476086429</c:v>
                </c:pt>
                <c:pt idx="23" formatCode="0">
                  <c:v>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9-C450-4124-8457-4D50ADC7AE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6640032"/>
        <c:axId val="1796645472"/>
      </c:lineChart>
      <c:catAx>
        <c:axId val="179664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96645472"/>
        <c:crosses val="autoZero"/>
        <c:auto val="1"/>
        <c:lblAlgn val="ctr"/>
        <c:lblOffset val="100"/>
        <c:noMultiLvlLbl val="0"/>
      </c:catAx>
      <c:valAx>
        <c:axId val="179664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96640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028258362169"/>
          <c:y val="0.92250434279219551"/>
          <c:w val="0.72598740868896583"/>
          <c:h val="7.4800643238294884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08419838523762E-3"/>
          <c:y val="5.3444183021498504E-3"/>
          <c:w val="0.99746033523574207"/>
          <c:h val="0.77377918967677994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Mejor (incluye mucho mejor y mejor)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1.7814727673833121E-3"/>
                  <c:y val="-4.0083137266123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444183021498504E-3"/>
                  <c:y val="-4.8099764719348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099764719348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629455347666312E-3"/>
                  <c:y val="-4.0083137266123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814727673833121E-3"/>
                  <c:y val="-4.8099764719348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814727673833121E-3"/>
                  <c:y val="-4.8099764719348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915743121907911E-2"/>
                  <c:y val="-4.809976471934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650678110489404E-2"/>
                  <c:y val="-5.6116392172573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190342874740816E-2"/>
                  <c:y val="-5.611639217257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380845728365028E-2"/>
                  <c:y val="-4.8099764719348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9988658208381617E-2"/>
                  <c:y val="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135678585159554E-2"/>
                  <c:y val="-4.5427555568273659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764129181084189E-2"/>
                  <c:y val="-4.2755556827368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2380845728364577E-2"/>
                  <c:y val="-5.0771973870423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841180964113046E-2"/>
                  <c:y val="5.6116392172573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5216455209534917E-2"/>
                  <c:y val="5.6116392172573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431199538638985E-2"/>
                  <c:y val="3.7410928115048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8967704728950405E-2"/>
                  <c:y val="-3.2066509812899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29-4A58-A1DB-2745BBEFC2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2597366397539408E-2"/>
                  <c:y val="-2.93943006618241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s-E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C3-44DA-9333-A5675FCB6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"/>
                  <c:y val="-4.8099764719348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7A-4BA1-89D5-FCC1A84B3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Hoja1!$B$1:$Z$1</c:f>
              <c:strCache>
                <c:ptCount val="25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18-Dic</c:v>
                </c:pt>
                <c:pt idx="17">
                  <c:v>20-Dic</c:v>
                </c:pt>
                <c:pt idx="18">
                  <c:v>Ene-18</c:v>
                </c:pt>
                <c:pt idx="19">
                  <c:v>Feb-18</c:v>
                </c:pt>
                <c:pt idx="20">
                  <c:v>Mar-18</c:v>
                </c:pt>
                <c:pt idx="21">
                  <c:v>Abr-18</c:v>
                </c:pt>
                <c:pt idx="22">
                  <c:v>May-18</c:v>
                </c:pt>
                <c:pt idx="23">
                  <c:v>Jun-18</c:v>
                </c:pt>
                <c:pt idx="24">
                  <c:v>Jul-18</c:v>
                </c:pt>
              </c:strCache>
            </c:strRef>
          </c:cat>
          <c:val>
            <c:numRef>
              <c:f>Hoja1!$B$2:$Z$2</c:f>
              <c:numCache>
                <c:formatCode>General</c:formatCode>
                <c:ptCount val="25"/>
                <c:pt idx="0">
                  <c:v>28</c:v>
                </c:pt>
                <c:pt idx="1">
                  <c:v>33</c:v>
                </c:pt>
                <c:pt idx="2">
                  <c:v>37</c:v>
                </c:pt>
                <c:pt idx="3">
                  <c:v>34</c:v>
                </c:pt>
                <c:pt idx="4">
                  <c:v>40</c:v>
                </c:pt>
                <c:pt idx="5">
                  <c:v>37</c:v>
                </c:pt>
                <c:pt idx="6">
                  <c:v>38</c:v>
                </c:pt>
                <c:pt idx="7">
                  <c:v>37</c:v>
                </c:pt>
                <c:pt idx="8">
                  <c:v>41</c:v>
                </c:pt>
                <c:pt idx="9">
                  <c:v>41</c:v>
                </c:pt>
                <c:pt idx="10">
                  <c:v>39</c:v>
                </c:pt>
                <c:pt idx="11">
                  <c:v>38</c:v>
                </c:pt>
                <c:pt idx="12">
                  <c:v>48</c:v>
                </c:pt>
                <c:pt idx="13">
                  <c:v>53</c:v>
                </c:pt>
                <c:pt idx="14">
                  <c:v>55</c:v>
                </c:pt>
                <c:pt idx="15">
                  <c:v>51</c:v>
                </c:pt>
                <c:pt idx="16">
                  <c:v>44</c:v>
                </c:pt>
                <c:pt idx="17">
                  <c:v>45</c:v>
                </c:pt>
                <c:pt idx="18">
                  <c:v>40</c:v>
                </c:pt>
                <c:pt idx="19">
                  <c:v>36</c:v>
                </c:pt>
                <c:pt idx="20">
                  <c:v>36</c:v>
                </c:pt>
                <c:pt idx="21">
                  <c:v>34</c:v>
                </c:pt>
                <c:pt idx="22">
                  <c:v>23</c:v>
                </c:pt>
                <c:pt idx="23">
                  <c:v>20</c:v>
                </c:pt>
                <c:pt idx="24">
                  <c:v>13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F-35E3-4064-A1E8-2DCF0B9E4D1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Peor (incluye mucho peor y peor) </c:v>
                </c:pt>
              </c:strCache>
            </c:strRef>
          </c:tx>
          <c:dLbls>
            <c:dLbl>
              <c:idx val="0"/>
              <c:layout>
                <c:manualLayout>
                  <c:x val="-2.1720972702806641E-2"/>
                  <c:y val="-4.5427555568273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0499807766245E-2"/>
                  <c:y val="-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111014994232978E-2"/>
                  <c:y val="-4.809976471934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380815071126887E-2"/>
                  <c:y val="-4.809976471934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183487120338331E-2"/>
                  <c:y val="-4.5427555568273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550269127258748E-2"/>
                  <c:y val="-4.275534641719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111014994232978E-2"/>
                  <c:y val="-4.275534641719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671760861207513E-2"/>
                  <c:y val="-4.275534641719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474336793541011E-2"/>
                  <c:y val="-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111014994232978E-2"/>
                  <c:y val="-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111014994232978E-2"/>
                  <c:y val="-4.5427555568273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111014994232978E-2"/>
                  <c:y val="-4.5427555568273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9841214917339443E-2"/>
                  <c:y val="-4.275534641719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1111013346238269E-2"/>
                  <c:y val="4.8099764719348584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1009900038446792E-2"/>
                  <c:y val="4.5427555568273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3650678110489414E-2"/>
                  <c:y val="5.34441830214984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841214917339523E-2"/>
                  <c:y val="-4.8099764719348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5216455209534917E-2"/>
                  <c:y val="-4.8099764719348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2085736255286448E-3"/>
                  <c:y val="-5.6116392172573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372145328719723E-2"/>
                  <c:y val="-5.073851865349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29-4A58-A1DB-2745BBEFC2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9016532103037293E-2"/>
                  <c:y val="3.4871698191019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29-4A58-A1DB-2745BBEFC2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3818050749711651E-2"/>
                  <c:y val="4.5427345158104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s-E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C3-44DA-9333-A5675FCB6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3.088331410995771E-3"/>
                  <c:y val="4.0245153096543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7A-4BA1-89D5-FCC1A84B3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Hoja1!$B$1:$Z$1</c:f>
              <c:strCache>
                <c:ptCount val="25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18-Dic</c:v>
                </c:pt>
                <c:pt idx="17">
                  <c:v>20-Dic</c:v>
                </c:pt>
                <c:pt idx="18">
                  <c:v>Ene-18</c:v>
                </c:pt>
                <c:pt idx="19">
                  <c:v>Feb-18</c:v>
                </c:pt>
                <c:pt idx="20">
                  <c:v>Mar-18</c:v>
                </c:pt>
                <c:pt idx="21">
                  <c:v>Abr-18</c:v>
                </c:pt>
                <c:pt idx="22">
                  <c:v>May-18</c:v>
                </c:pt>
                <c:pt idx="23">
                  <c:v>Jun-18</c:v>
                </c:pt>
                <c:pt idx="24">
                  <c:v>Jul-18</c:v>
                </c:pt>
              </c:strCache>
            </c:strRef>
          </c:cat>
          <c:val>
            <c:numRef>
              <c:f>Hoja1!$B$3:$Z$3</c:f>
              <c:numCache>
                <c:formatCode>General</c:formatCode>
                <c:ptCount val="25"/>
                <c:pt idx="0">
                  <c:v>70</c:v>
                </c:pt>
                <c:pt idx="1">
                  <c:v>66</c:v>
                </c:pt>
                <c:pt idx="2">
                  <c:v>62</c:v>
                </c:pt>
                <c:pt idx="3">
                  <c:v>65</c:v>
                </c:pt>
                <c:pt idx="4">
                  <c:v>59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57</c:v>
                </c:pt>
                <c:pt idx="9">
                  <c:v>57</c:v>
                </c:pt>
                <c:pt idx="10">
                  <c:v>59</c:v>
                </c:pt>
                <c:pt idx="11">
                  <c:v>59</c:v>
                </c:pt>
                <c:pt idx="12">
                  <c:v>50</c:v>
                </c:pt>
                <c:pt idx="13">
                  <c:v>45</c:v>
                </c:pt>
                <c:pt idx="14">
                  <c:v>42</c:v>
                </c:pt>
                <c:pt idx="15">
                  <c:v>44</c:v>
                </c:pt>
                <c:pt idx="16">
                  <c:v>52</c:v>
                </c:pt>
                <c:pt idx="17">
                  <c:v>53</c:v>
                </c:pt>
                <c:pt idx="18">
                  <c:v>57</c:v>
                </c:pt>
                <c:pt idx="19">
                  <c:v>59</c:v>
                </c:pt>
                <c:pt idx="20">
                  <c:v>60</c:v>
                </c:pt>
                <c:pt idx="21">
                  <c:v>64</c:v>
                </c:pt>
                <c:pt idx="22">
                  <c:v>75</c:v>
                </c:pt>
                <c:pt idx="23">
                  <c:v>78</c:v>
                </c:pt>
                <c:pt idx="24">
                  <c:v>85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F-35E3-4064-A1E8-2DCF0B9E4D14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419972563622977E-2"/>
                  <c:y val="-4.275555682736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201437410262492E-2"/>
                  <c:y val="-4.275555682736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857042870340643E-2"/>
                  <c:y val="-4.275555682736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098842952730196E-2"/>
                  <c:y val="-4.5427765978443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340643035119402E-2"/>
                  <c:y val="-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885075170078093E-2"/>
                  <c:y val="-5.0772184280592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814727673833121E-3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206204780968899E-2"/>
                  <c:y val="-5.6116392172573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126875252467486E-2"/>
                  <c:y val="-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317378106089997E-2"/>
                  <c:y val="-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857042870340751E-2"/>
                  <c:y val="-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1111013346238269E-2"/>
                  <c:y val="-4.809976471934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587210488215563E-2"/>
                  <c:y val="-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857042870340848E-2"/>
                  <c:y val="-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126875252467E-2"/>
                  <c:y val="-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3503844675124953E-2"/>
                  <c:y val="-4.0083137266123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F0D-4767-B505-8D642B973A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7165897731641677E-2"/>
                  <c:y val="-4.275534641719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5C-4201-9269-8FC737F20A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2379084967320259E-2"/>
                  <c:y val="-4.275534641719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29-4A58-A1DB-2745BBEFC2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7229430988081506E-2"/>
                  <c:y val="-2.9394300661824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C3-44DA-9333-A5675FCB6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1.8423202614379085E-2"/>
                  <c:y val="-2.9394300661824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7A-4BA1-89D5-FCC1A84B3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Hoja1!$B$1:$Z$1</c:f>
              <c:strCache>
                <c:ptCount val="25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18-Dic</c:v>
                </c:pt>
                <c:pt idx="17">
                  <c:v>20-Dic</c:v>
                </c:pt>
                <c:pt idx="18">
                  <c:v>Ene-18</c:v>
                </c:pt>
                <c:pt idx="19">
                  <c:v>Feb-18</c:v>
                </c:pt>
                <c:pt idx="20">
                  <c:v>Mar-18</c:v>
                </c:pt>
                <c:pt idx="21">
                  <c:v>Abr-18</c:v>
                </c:pt>
                <c:pt idx="22">
                  <c:v>May-18</c:v>
                </c:pt>
                <c:pt idx="23">
                  <c:v>Jun-18</c:v>
                </c:pt>
                <c:pt idx="24">
                  <c:v>Jul-18</c:v>
                </c:pt>
              </c:strCache>
            </c:strRef>
          </c:cat>
          <c:val>
            <c:numRef>
              <c:f>Hoja1!$B$4:$Z$4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5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5</c:v>
                </c:pt>
                <c:pt idx="20">
                  <c:v>4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F-35E3-4064-A1E8-2DCF0B9E4D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8882528"/>
        <c:axId val="1788886336"/>
      </c:lineChart>
      <c:catAx>
        <c:axId val="17888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88886336"/>
        <c:crosses val="autoZero"/>
        <c:auto val="1"/>
        <c:lblAlgn val="ctr"/>
        <c:lblOffset val="100"/>
        <c:noMultiLvlLbl val="0"/>
      </c:catAx>
      <c:valAx>
        <c:axId val="178888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88882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793156478277787E-2"/>
          <c:y val="0.92048789068434222"/>
          <c:w val="0.9"/>
          <c:h val="7.4167691013508771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08419838523762E-3"/>
          <c:y val="5.3444183021498504E-3"/>
          <c:w val="0.99746033523574229"/>
          <c:h val="0.77377918967677972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Mejor (incluye mucho mejor y mejor) 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1.7814727673833121E-3"/>
                  <c:y val="-4.0083137266123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76259131103421E-2"/>
                  <c:y val="-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099764719348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629455347666312E-3"/>
                  <c:y val="-4.0083137266123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814727673833121E-3"/>
                  <c:y val="-4.8099764719348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814727673833121E-3"/>
                  <c:y val="-4.8099764719348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915743121907911E-2"/>
                  <c:y val="-4.809976471934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650678110489404E-2"/>
                  <c:y val="-5.6116392172573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190342874740816E-2"/>
                  <c:y val="-5.611639217257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380845728365011E-2"/>
                  <c:y val="-4.8099764719348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533448673587081E-2"/>
                  <c:y val="-3.4738718963974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460175256866212E-2"/>
                  <c:y val="-4.5427555568273666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764129181084189E-2"/>
                  <c:y val="-5.0772184280592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2380845728364553E-2"/>
                  <c:y val="-5.0771973870423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7165321030372839E-2"/>
                  <c:y val="4.0083137266123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6202614379084992E-2"/>
                  <c:y val="4.2755346417198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987889273356544E-2"/>
                  <c:y val="3.2066509812899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1409073433294904E-2"/>
                  <c:y val="6.146081047472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85-4DB4-A8BE-F73F1CBE3F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1142156862745098E-2"/>
                  <c:y val="3.4738718963973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s-E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A7-4F61-B46E-49733D01AE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6.7015570934256053E-3"/>
                  <c:y val="5.0771973870423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84E-4A11-B043-F7355D915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Hoja1!$B$1:$Z$1</c:f>
              <c:strCache>
                <c:ptCount val="25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18-Dic</c:v>
                </c:pt>
                <c:pt idx="17">
                  <c:v>20-Dic</c:v>
                </c:pt>
                <c:pt idx="18">
                  <c:v>Ene-18</c:v>
                </c:pt>
                <c:pt idx="19">
                  <c:v>Feb-18</c:v>
                </c:pt>
                <c:pt idx="20">
                  <c:v>Mar-18</c:v>
                </c:pt>
                <c:pt idx="21">
                  <c:v>Abr-18</c:v>
                </c:pt>
                <c:pt idx="22">
                  <c:v>May-18</c:v>
                </c:pt>
                <c:pt idx="23">
                  <c:v>Jun-18</c:v>
                </c:pt>
                <c:pt idx="24">
                  <c:v>Jul-18</c:v>
                </c:pt>
              </c:strCache>
            </c:strRef>
          </c:cat>
          <c:val>
            <c:numRef>
              <c:f>Hoja1!$B$2:$Z$2</c:f>
              <c:numCache>
                <c:formatCode>General</c:formatCode>
                <c:ptCount val="25"/>
                <c:pt idx="0">
                  <c:v>58</c:v>
                </c:pt>
                <c:pt idx="1">
                  <c:v>54</c:v>
                </c:pt>
                <c:pt idx="2">
                  <c:v>58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51</c:v>
                </c:pt>
                <c:pt idx="7">
                  <c:v>50</c:v>
                </c:pt>
                <c:pt idx="8">
                  <c:v>53</c:v>
                </c:pt>
                <c:pt idx="9">
                  <c:v>52</c:v>
                </c:pt>
                <c:pt idx="10">
                  <c:v>51</c:v>
                </c:pt>
                <c:pt idx="11">
                  <c:v>49</c:v>
                </c:pt>
                <c:pt idx="12">
                  <c:v>54</c:v>
                </c:pt>
                <c:pt idx="13">
                  <c:v>56</c:v>
                </c:pt>
                <c:pt idx="14">
                  <c:v>57</c:v>
                </c:pt>
                <c:pt idx="15">
                  <c:v>52</c:v>
                </c:pt>
                <c:pt idx="16">
                  <c:v>45</c:v>
                </c:pt>
                <c:pt idx="17">
                  <c:v>46</c:v>
                </c:pt>
                <c:pt idx="18">
                  <c:v>44</c:v>
                </c:pt>
                <c:pt idx="19">
                  <c:v>43</c:v>
                </c:pt>
                <c:pt idx="20">
                  <c:v>46</c:v>
                </c:pt>
                <c:pt idx="21">
                  <c:v>43</c:v>
                </c:pt>
                <c:pt idx="22">
                  <c:v>43</c:v>
                </c:pt>
                <c:pt idx="23">
                  <c:v>39</c:v>
                </c:pt>
                <c:pt idx="24">
                  <c:v>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F-35E3-4064-A1E8-2DCF0B9E4D1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Peor (incluye mucho peor y peor) </c:v>
                </c:pt>
              </c:strCache>
            </c:strRef>
          </c:tx>
          <c:dLbls>
            <c:dLbl>
              <c:idx val="0"/>
              <c:layout>
                <c:manualLayout>
                  <c:x val="-2.4162310575004616E-2"/>
                  <c:y val="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167077945711182E-2"/>
                  <c:y val="5.34441830214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111013346238269E-2"/>
                  <c:y val="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380845728365011E-2"/>
                  <c:y val="6.1460810474723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404210644195012E-2"/>
                  <c:y val="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329548499598451E-2"/>
                  <c:y val="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111013346238269E-2"/>
                  <c:y val="5.611639217257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892478192878551E-2"/>
                  <c:y val="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915743121907911E-2"/>
                  <c:y val="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111013346238269E-2"/>
                  <c:y val="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111013346238269E-2"/>
                  <c:y val="5.611639217257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111013346238269E-2"/>
                  <c:y val="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9841180964113019E-2"/>
                  <c:y val="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1111013346238269E-2"/>
                  <c:y val="4.8099764719348584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7113321041622541E-2"/>
                  <c:y val="6.146081047472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3650678110489414E-2"/>
                  <c:y val="5.34441830214984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841214917339523E-2"/>
                  <c:y val="-4.8099764719348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5216455209534911E-2"/>
                  <c:y val="-4.8099764719348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7.8844675124951982E-3"/>
                  <c:y val="-4.2755346417198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6446174548250691E-2"/>
                  <c:y val="-4.1813340088902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8733179546328352E-2"/>
                  <c:y val="-5.34441830214984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85-4DB4-A8BE-F73F1CBE3F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9921472510572856E-2"/>
                  <c:y val="-4.2755346417198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s-E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A7-4F61-B46E-49733D01AE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6.7015570934256053E-3"/>
                  <c:y val="-5.3444183021498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4E-4A11-B043-F7355D915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Hoja1!$B$1:$Z$1</c:f>
              <c:strCache>
                <c:ptCount val="25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18-Dic</c:v>
                </c:pt>
                <c:pt idx="17">
                  <c:v>20-Dic</c:v>
                </c:pt>
                <c:pt idx="18">
                  <c:v>Ene-18</c:v>
                </c:pt>
                <c:pt idx="19">
                  <c:v>Feb-18</c:v>
                </c:pt>
                <c:pt idx="20">
                  <c:v>Mar-18</c:v>
                </c:pt>
                <c:pt idx="21">
                  <c:v>Abr-18</c:v>
                </c:pt>
                <c:pt idx="22">
                  <c:v>May-18</c:v>
                </c:pt>
                <c:pt idx="23">
                  <c:v>Jun-18</c:v>
                </c:pt>
                <c:pt idx="24">
                  <c:v>Jul-18</c:v>
                </c:pt>
              </c:strCache>
            </c:strRef>
          </c:cat>
          <c:val>
            <c:numRef>
              <c:f>Hoja1!$B$3:$Z$3</c:f>
              <c:numCache>
                <c:formatCode>General</c:formatCode>
                <c:ptCount val="25"/>
                <c:pt idx="0">
                  <c:v>39</c:v>
                </c:pt>
                <c:pt idx="1">
                  <c:v>42</c:v>
                </c:pt>
                <c:pt idx="2">
                  <c:v>39</c:v>
                </c:pt>
                <c:pt idx="3">
                  <c:v>40</c:v>
                </c:pt>
                <c:pt idx="4">
                  <c:v>42</c:v>
                </c:pt>
                <c:pt idx="5">
                  <c:v>43</c:v>
                </c:pt>
                <c:pt idx="6">
                  <c:v>45</c:v>
                </c:pt>
                <c:pt idx="7">
                  <c:v>44</c:v>
                </c:pt>
                <c:pt idx="8">
                  <c:v>43</c:v>
                </c:pt>
                <c:pt idx="9">
                  <c:v>46</c:v>
                </c:pt>
                <c:pt idx="10">
                  <c:v>45</c:v>
                </c:pt>
                <c:pt idx="11">
                  <c:v>47</c:v>
                </c:pt>
                <c:pt idx="12">
                  <c:v>42</c:v>
                </c:pt>
                <c:pt idx="13">
                  <c:v>40</c:v>
                </c:pt>
                <c:pt idx="14">
                  <c:v>39</c:v>
                </c:pt>
                <c:pt idx="15">
                  <c:v>42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50</c:v>
                </c:pt>
                <c:pt idx="20">
                  <c:v>49</c:v>
                </c:pt>
                <c:pt idx="21">
                  <c:v>52</c:v>
                </c:pt>
                <c:pt idx="22">
                  <c:v>52</c:v>
                </c:pt>
                <c:pt idx="23">
                  <c:v>57</c:v>
                </c:pt>
                <c:pt idx="24">
                  <c:v>59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F-35E3-4064-A1E8-2DCF0B9E4D14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 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419972563622953E-2"/>
                  <c:y val="-4.275555682736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201437410262492E-2"/>
                  <c:y val="-4.275555682736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85704287034065E-2"/>
                  <c:y val="-4.275555682736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098842952730196E-2"/>
                  <c:y val="-4.5427765978443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340643035119402E-2"/>
                  <c:y val="-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885075170078086E-2"/>
                  <c:y val="-5.0772184280592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814727673833121E-3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206204780968899E-2"/>
                  <c:y val="-5.6116392172573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126875252467469E-2"/>
                  <c:y val="-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317378106089997E-2"/>
                  <c:y val="-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857042870340761E-2"/>
                  <c:y val="-4.54275555682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1111013346238269E-2"/>
                  <c:y val="-4.809976471934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587210488215563E-2"/>
                  <c:y val="-5.077197387042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35E3-4064-A1E8-2DCF0B9E4D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857042870340855E-2"/>
                  <c:y val="-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126875252466986E-2"/>
                  <c:y val="-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3503844675124953E-2"/>
                  <c:y val="-4.275534641719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5C-4670-90D6-88B8454BCC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7165897731641677E-2"/>
                  <c:y val="-3.2066509812899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6FA-4E10-BC6C-E9E37DDDFD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2379084967320259E-2"/>
                  <c:y val="-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85-4DB4-A8BE-F73F1CBE3F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8450115340253759E-2"/>
                  <c:y val="-3.7410928115048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A7-4F61-B46E-49733D01AE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1.8423202614379085E-2"/>
                  <c:y val="-3.4738718963973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4E-4A11-B043-F7355D915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Hoja1!$B$1:$Z$1</c:f>
              <c:strCache>
                <c:ptCount val="25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18-Dic</c:v>
                </c:pt>
                <c:pt idx="17">
                  <c:v>20-Dic</c:v>
                </c:pt>
                <c:pt idx="18">
                  <c:v>Ene-18</c:v>
                </c:pt>
                <c:pt idx="19">
                  <c:v>Feb-18</c:v>
                </c:pt>
                <c:pt idx="20">
                  <c:v>Mar-18</c:v>
                </c:pt>
                <c:pt idx="21">
                  <c:v>Abr-18</c:v>
                </c:pt>
                <c:pt idx="22">
                  <c:v>May-18</c:v>
                </c:pt>
                <c:pt idx="23">
                  <c:v>Jun-18</c:v>
                </c:pt>
                <c:pt idx="24">
                  <c:v>Jul-18</c:v>
                </c:pt>
              </c:strCache>
            </c:strRef>
          </c:cat>
          <c:val>
            <c:numRef>
              <c:f>Hoja1!$B$4:$Z$4</c:f>
              <c:numCache>
                <c:formatCode>General</c:formatCode>
                <c:ptCount val="2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6</c:v>
                </c:pt>
                <c:pt idx="16">
                  <c:v>6</c:v>
                </c:pt>
                <c:pt idx="17">
                  <c:v>4</c:v>
                </c:pt>
                <c:pt idx="18">
                  <c:v>5</c:v>
                </c:pt>
                <c:pt idx="19">
                  <c:v>7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F-35E3-4064-A1E8-2DCF0B9E4D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8887968"/>
        <c:axId val="1788872736"/>
      </c:lineChart>
      <c:catAx>
        <c:axId val="178888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88872736"/>
        <c:crosses val="autoZero"/>
        <c:auto val="1"/>
        <c:lblAlgn val="ctr"/>
        <c:lblOffset val="100"/>
        <c:noMultiLvlLbl val="0"/>
      </c:catAx>
      <c:valAx>
        <c:axId val="1788872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8888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77931564782776E-2"/>
          <c:y val="0.92316009983541658"/>
          <c:w val="0.9"/>
          <c:h val="7.4167691013508882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818025238059876E-2"/>
          <c:w val="0.99343110404865775"/>
          <c:h val="0.7470683138883496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Buena (incluye muy buena y buena)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0986091537898387E-2"/>
                  <c:y val="5.5645357588816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369036006671614E-3"/>
                  <c:y val="5.3444183021498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89678668890918E-3"/>
                  <c:y val="6.14608104747232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307320741187076E-2"/>
                  <c:y val="-5.5836482872977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79135314945093E-2"/>
                  <c:y val="5.2973118558309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777604039579125E-2"/>
                  <c:y val="5.320862005787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279135314945457E-2"/>
                  <c:y val="-5.6307705556341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802970923197412E-2"/>
                  <c:y val="4.0436398338484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028319879689252E-2"/>
                  <c:y val="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293178230493649E-2"/>
                  <c:y val="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648583508039861E-3"/>
                  <c:y val="-5.8589785386077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3558036581297029E-2"/>
                  <c:y val="-4.742982626491985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343772564525709E-2"/>
                  <c:y val="-5.300980582549868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8498603178081097E-2"/>
                  <c:y val="-5.8589785386077446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3847460074795986E-2"/>
                  <c:y val="5.8589785386077446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025341694886543E-2"/>
                  <c:y val="4.742982626491985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D3-4011-9AC2-C5FB1E7E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3921953376963446E-2"/>
                  <c:y val="3.9025146814974064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D3-4011-9AC2-C5FB1E7E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7546747715043549E-2"/>
                  <c:y val="3.8205826396133104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 rtl="0">
                    <a:defRPr lang="es-E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5D-4284-A813-CAFE80692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0020929477661433E-2"/>
                  <c:y val="3.6070600999508644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FA-4725-9905-60111E0FE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1880449165057236E-2"/>
                  <c:y val="3.6070600999508644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50E-4C7E-9950-3CE8B2C16E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Hoja1!$B$1:$W$1</c:f>
              <c:strCache>
                <c:ptCount val="22"/>
                <c:pt idx="0">
                  <c:v>Jul</c:v>
                </c:pt>
                <c:pt idx="1">
                  <c:v>Sept</c:v>
                </c:pt>
                <c:pt idx="2">
                  <c:v>Oct</c:v>
                </c:pt>
                <c:pt idx="3">
                  <c:v>Nov</c:v>
                </c:pt>
                <c:pt idx="4">
                  <c:v>Dic</c:v>
                </c:pt>
                <c:pt idx="5">
                  <c:v>Ene</c:v>
                </c:pt>
                <c:pt idx="6">
                  <c:v>Feb</c:v>
                </c:pt>
                <c:pt idx="7">
                  <c:v>Abr</c:v>
                </c:pt>
                <c:pt idx="8">
                  <c:v>May</c:v>
                </c:pt>
                <c:pt idx="9">
                  <c:v>Jun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Mar-18</c:v>
                </c:pt>
                <c:pt idx="18">
                  <c:v>Abr-18</c:v>
                </c:pt>
                <c:pt idx="19">
                  <c:v>May-18</c:v>
                </c:pt>
                <c:pt idx="20">
                  <c:v>Jun-18</c:v>
                </c:pt>
                <c:pt idx="21">
                  <c:v>Jul-18</c:v>
                </c:pt>
              </c:strCache>
            </c:strRef>
          </c:cat>
          <c:val>
            <c:numRef>
              <c:f>Hoja1!$B$2:$W$2</c:f>
              <c:numCache>
                <c:formatCode>General</c:formatCode>
                <c:ptCount val="22"/>
                <c:pt idx="0">
                  <c:v>47</c:v>
                </c:pt>
                <c:pt idx="1">
                  <c:v>45</c:v>
                </c:pt>
                <c:pt idx="2">
                  <c:v>46</c:v>
                </c:pt>
                <c:pt idx="3">
                  <c:v>49</c:v>
                </c:pt>
                <c:pt idx="4">
                  <c:v>49</c:v>
                </c:pt>
                <c:pt idx="5">
                  <c:v>48</c:v>
                </c:pt>
                <c:pt idx="6">
                  <c:v>44</c:v>
                </c:pt>
                <c:pt idx="7">
                  <c:v>49</c:v>
                </c:pt>
                <c:pt idx="8">
                  <c:v>45</c:v>
                </c:pt>
                <c:pt idx="9">
                  <c:v>47</c:v>
                </c:pt>
                <c:pt idx="10">
                  <c:v>45</c:v>
                </c:pt>
                <c:pt idx="11">
                  <c:v>52</c:v>
                </c:pt>
                <c:pt idx="12">
                  <c:v>54</c:v>
                </c:pt>
                <c:pt idx="13">
                  <c:v>56</c:v>
                </c:pt>
                <c:pt idx="14">
                  <c:v>53</c:v>
                </c:pt>
                <c:pt idx="15">
                  <c:v>46</c:v>
                </c:pt>
                <c:pt idx="16">
                  <c:v>45</c:v>
                </c:pt>
                <c:pt idx="17">
                  <c:v>46</c:v>
                </c:pt>
                <c:pt idx="18">
                  <c:v>44</c:v>
                </c:pt>
                <c:pt idx="19">
                  <c:v>40</c:v>
                </c:pt>
                <c:pt idx="20">
                  <c:v>36</c:v>
                </c:pt>
                <c:pt idx="21">
                  <c:v>34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A9DA-4FBB-BA8F-A4BC8533E98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Mala (incluye muy mala y mala)</c:v>
                </c:pt>
              </c:strCache>
            </c:strRef>
          </c:tx>
          <c:dLbls>
            <c:dLbl>
              <c:idx val="0"/>
              <c:layout>
                <c:manualLayout>
                  <c:x val="-2.1056505305931388E-2"/>
                  <c:y val="-5.6116360587945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3444183021498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789678668890918E-3"/>
                  <c:y val="-7.4821856230097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89678668890918E-3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307320741187076E-2"/>
                  <c:y val="5.8979944586848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789678668890918E-3"/>
                  <c:y val="-4.54275555682736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777604039579125E-2"/>
                  <c:y val="-4.5192122650586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070647816626476E-2"/>
                  <c:y val="5.9450947585977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802970923197412E-2"/>
                  <c:y val="-4.8217613930443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558036581297008E-2"/>
                  <c:y val="-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29317823049364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29327782563903E-2"/>
                  <c:y val="6.137977516636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293178230493548E-2"/>
                  <c:y val="5.3009805825498683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814055862917627E-2"/>
                  <c:y val="5.8589785386077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1028319879689082E-2"/>
                  <c:y val="5.3009805825498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3847460074795986E-2"/>
                  <c:y val="-5.3009805825498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025341694886543E-2"/>
                  <c:y val="-5.8589785386077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D3-4011-9AC2-C5FB1E7E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D3-4011-9AC2-C5FB1E7E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919340599558606E-2"/>
                  <c:y val="-3.9059856924051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s-ES" sz="16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5D-4284-A813-CAFE80692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0020929477661433E-2"/>
                  <c:y val="-4.89529584993331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FA-4725-9905-60111E0FE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1880449165057236E-2"/>
                  <c:y val="-4.92487455423999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0E-4C7E-9950-3CE8B2C16E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Hoja1!$B$1:$W$1</c:f>
              <c:strCache>
                <c:ptCount val="22"/>
                <c:pt idx="0">
                  <c:v>Jul</c:v>
                </c:pt>
                <c:pt idx="1">
                  <c:v>Sept</c:v>
                </c:pt>
                <c:pt idx="2">
                  <c:v>Oct</c:v>
                </c:pt>
                <c:pt idx="3">
                  <c:v>Nov</c:v>
                </c:pt>
                <c:pt idx="4">
                  <c:v>Dic</c:v>
                </c:pt>
                <c:pt idx="5">
                  <c:v>Ene</c:v>
                </c:pt>
                <c:pt idx="6">
                  <c:v>Feb</c:v>
                </c:pt>
                <c:pt idx="7">
                  <c:v>Abr</c:v>
                </c:pt>
                <c:pt idx="8">
                  <c:v>May</c:v>
                </c:pt>
                <c:pt idx="9">
                  <c:v>Jun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Mar-18</c:v>
                </c:pt>
                <c:pt idx="18">
                  <c:v>Abr-18</c:v>
                </c:pt>
                <c:pt idx="19">
                  <c:v>May-18</c:v>
                </c:pt>
                <c:pt idx="20">
                  <c:v>Jun-18</c:v>
                </c:pt>
                <c:pt idx="21">
                  <c:v>Jul-18</c:v>
                </c:pt>
              </c:strCache>
            </c:strRef>
          </c:cat>
          <c:val>
            <c:numRef>
              <c:f>Hoja1!$B$3:$W$3</c:f>
              <c:numCache>
                <c:formatCode>General</c:formatCode>
                <c:ptCount val="22"/>
                <c:pt idx="0">
                  <c:v>49</c:v>
                </c:pt>
                <c:pt idx="1">
                  <c:v>54</c:v>
                </c:pt>
                <c:pt idx="2">
                  <c:v>50</c:v>
                </c:pt>
                <c:pt idx="3">
                  <c:v>49</c:v>
                </c:pt>
                <c:pt idx="4">
                  <c:v>48</c:v>
                </c:pt>
                <c:pt idx="5">
                  <c:v>51</c:v>
                </c:pt>
                <c:pt idx="6">
                  <c:v>53</c:v>
                </c:pt>
                <c:pt idx="7">
                  <c:v>48</c:v>
                </c:pt>
                <c:pt idx="8">
                  <c:v>54</c:v>
                </c:pt>
                <c:pt idx="9">
                  <c:v>52</c:v>
                </c:pt>
                <c:pt idx="10">
                  <c:v>52</c:v>
                </c:pt>
                <c:pt idx="11">
                  <c:v>46</c:v>
                </c:pt>
                <c:pt idx="12">
                  <c:v>44</c:v>
                </c:pt>
                <c:pt idx="13">
                  <c:v>42</c:v>
                </c:pt>
                <c:pt idx="14">
                  <c:v>42</c:v>
                </c:pt>
                <c:pt idx="15">
                  <c:v>51</c:v>
                </c:pt>
                <c:pt idx="16">
                  <c:v>54</c:v>
                </c:pt>
                <c:pt idx="17">
                  <c:v>52</c:v>
                </c:pt>
                <c:pt idx="18">
                  <c:v>53</c:v>
                </c:pt>
                <c:pt idx="19">
                  <c:v>56</c:v>
                </c:pt>
                <c:pt idx="20">
                  <c:v>61</c:v>
                </c:pt>
                <c:pt idx="21">
                  <c:v>64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D-A9DA-4FBB-BA8F-A4BC8533E98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2789678668890918E-3"/>
                  <c:y val="-4.54275555682733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89678668890941E-3"/>
                  <c:y val="-5.34441830214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1460810474723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579357337781002E-3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8788601323650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579357337781002E-3"/>
                  <c:y val="-5.34441830214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3789893436356828E-17"/>
                  <c:y val="-5.8788601323650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8152808832098E-2"/>
                  <c:y val="-5.8788599618452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330750499220705E-2"/>
                  <c:y val="-5.70585862704383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787095456967501E-2"/>
                  <c:y val="-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692981090525041E-2"/>
                  <c:y val="-4.742982626491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945750524120596E-3"/>
                  <c:y val="-4.4639836484630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257378755359464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787095456967501E-2"/>
                  <c:y val="-4.4639836484630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A9DA-4FBB-BA8F-A4BC8533E9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05195380777140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257378755359464E-2"/>
                  <c:y val="-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6522237106163445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354-41CC-8B5F-4945E1C21A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D3-4011-9AC2-C5FB1E7E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D3-4011-9AC2-C5FB1E7E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8360467301506381E-2"/>
                  <c:y val="-4.74298262649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5D-4284-A813-CAFE80692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0798368487420553E-2"/>
                  <c:y val="-5.4105901499262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FA-4725-9905-60111E0FE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4703615522635145E-2"/>
                  <c:y val="-3.607060099950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0E-4C7E-9950-3CE8B2C16E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Hoja1!$B$1:$W$1</c:f>
              <c:strCache>
                <c:ptCount val="22"/>
                <c:pt idx="0">
                  <c:v>Jul</c:v>
                </c:pt>
                <c:pt idx="1">
                  <c:v>Sept</c:v>
                </c:pt>
                <c:pt idx="2">
                  <c:v>Oct</c:v>
                </c:pt>
                <c:pt idx="3">
                  <c:v>Nov</c:v>
                </c:pt>
                <c:pt idx="4">
                  <c:v>Dic</c:v>
                </c:pt>
                <c:pt idx="5">
                  <c:v>Ene</c:v>
                </c:pt>
                <c:pt idx="6">
                  <c:v>Feb</c:v>
                </c:pt>
                <c:pt idx="7">
                  <c:v>Abr</c:v>
                </c:pt>
                <c:pt idx="8">
                  <c:v>May</c:v>
                </c:pt>
                <c:pt idx="9">
                  <c:v>Jun</c:v>
                </c:pt>
                <c:pt idx="10">
                  <c:v> Jul</c:v>
                </c:pt>
                <c:pt idx="11">
                  <c:v> Ago</c:v>
                </c:pt>
                <c:pt idx="12">
                  <c:v> Sep</c:v>
                </c:pt>
                <c:pt idx="13">
                  <c:v> Oct</c:v>
                </c:pt>
                <c:pt idx="14">
                  <c:v> Nov</c:v>
                </c:pt>
                <c:pt idx="15">
                  <c:v>18-Dic</c:v>
                </c:pt>
                <c:pt idx="16">
                  <c:v>20-Dic</c:v>
                </c:pt>
                <c:pt idx="17">
                  <c:v>Mar-18</c:v>
                </c:pt>
                <c:pt idx="18">
                  <c:v>Abr-18</c:v>
                </c:pt>
                <c:pt idx="19">
                  <c:v>May-18</c:v>
                </c:pt>
                <c:pt idx="20">
                  <c:v>Jun-18</c:v>
                </c:pt>
                <c:pt idx="21">
                  <c:v>Jul-18</c:v>
                </c:pt>
              </c:strCache>
            </c:strRef>
          </c:cat>
          <c:val>
            <c:numRef>
              <c:f>Hoja1!$B$4:$W$4</c:f>
              <c:numCache>
                <c:formatCode>General</c:formatCode>
                <c:ptCount val="22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C-A9DA-4FBB-BA8F-A4BC8533E9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8875456"/>
        <c:axId val="1788876000"/>
      </c:lineChart>
      <c:catAx>
        <c:axId val="178887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88876000"/>
        <c:crosses val="autoZero"/>
        <c:auto val="1"/>
        <c:lblAlgn val="ctr"/>
        <c:lblOffset val="100"/>
        <c:noMultiLvlLbl val="0"/>
      </c:catAx>
      <c:valAx>
        <c:axId val="1788876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88875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343157819164905E-2"/>
          <c:y val="0.92256328443748059"/>
          <c:w val="0.89999998080392751"/>
          <c:h val="7.7436715562519062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68156203381585E-2"/>
          <c:y val="6.726016592628338E-2"/>
          <c:w val="0.98603184379661857"/>
          <c:h val="0.64096033540175668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 proyectos de inversión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2892478192878551E-2"/>
                  <c:y val="5.611639217257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376078357656796E-2"/>
                  <c:y val="5.8788601323650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F1-49C8-983A-53A8DA12D9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099764719348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878419059198578E-2"/>
                  <c:y val="-5.029094322667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F1-49C8-983A-53A8DA12D9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674043026321337E-2"/>
                  <c:y val="-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814727673833121E-3"/>
                  <c:y val="-4.8099764719348903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034048011498452E-2"/>
                  <c:y val="-5.1493659935291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488947661993802E-2"/>
                  <c:y val="-4.8099723654965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145517749965392E-2"/>
                  <c:y val="-5.3925239367917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957000231889143E-2"/>
                  <c:y val="-5.6116458939632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F1-49C8-983A-53A8DA12D9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4126815260385629E-2"/>
                  <c:y val="-5.3444183021498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804707558541565E-2"/>
                  <c:y val="-4.0083217721310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A7-4BAF-899D-5275F171E2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A7-4BAF-899D-5275F171E2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2244958500199533E-2"/>
                  <c:y val="-4.5132689899522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s-ES"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E8-46DA-866A-38AE09D3E6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705926961186771E-2"/>
                  <c:y val="-5.6415584738651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EF-4769-9B13-129579FC21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34818259494399E-2"/>
                  <c:y val="-5.92363639755840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E7-463D-B054-5F5069F31E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Hoja1!$B$1:$S$1</c:f>
              <c:strCache>
                <c:ptCount val="18"/>
                <c:pt idx="0">
                  <c:v>Mar-17</c:v>
                </c:pt>
                <c:pt idx="1">
                  <c:v>Abr-17</c:v>
                </c:pt>
                <c:pt idx="2">
                  <c:v>May-17</c:v>
                </c:pt>
                <c:pt idx="3">
                  <c:v>Jun-17</c:v>
                </c:pt>
                <c:pt idx="4">
                  <c:v>Jul-17</c:v>
                </c:pt>
                <c:pt idx="5">
                  <c:v>Ago-17</c:v>
                </c:pt>
                <c:pt idx="6">
                  <c:v>Sep-17</c:v>
                </c:pt>
                <c:pt idx="7">
                  <c:v>Oct-17</c:v>
                </c:pt>
                <c:pt idx="8">
                  <c:v>Nov-17</c:v>
                </c:pt>
                <c:pt idx="9">
                  <c:v>18-Dic</c:v>
                </c:pt>
                <c:pt idx="10">
                  <c:v>20-Dic</c:v>
                </c:pt>
                <c:pt idx="11">
                  <c:v>Ene-18</c:v>
                </c:pt>
                <c:pt idx="12">
                  <c:v>Feb-18</c:v>
                </c:pt>
                <c:pt idx="13">
                  <c:v>Mar-18</c:v>
                </c:pt>
                <c:pt idx="14">
                  <c:v>Abr-18</c:v>
                </c:pt>
                <c:pt idx="15">
                  <c:v>May-18</c:v>
                </c:pt>
                <c:pt idx="16">
                  <c:v>Jun-18</c:v>
                </c:pt>
                <c:pt idx="17">
                  <c:v>Jul-18</c:v>
                </c:pt>
              </c:strCache>
            </c:strRef>
          </c:cat>
          <c:val>
            <c:numRef>
              <c:f>Hoja1!$B$2:$S$2</c:f>
              <c:numCache>
                <c:formatCode>General</c:formatCode>
                <c:ptCount val="18"/>
                <c:pt idx="0">
                  <c:v>49</c:v>
                </c:pt>
                <c:pt idx="1">
                  <c:v>48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59</c:v>
                </c:pt>
                <c:pt idx="6">
                  <c:v>57</c:v>
                </c:pt>
                <c:pt idx="7">
                  <c:v>64</c:v>
                </c:pt>
                <c:pt idx="8">
                  <c:v>62</c:v>
                </c:pt>
                <c:pt idx="9">
                  <c:v>62</c:v>
                </c:pt>
                <c:pt idx="10">
                  <c:v>61</c:v>
                </c:pt>
                <c:pt idx="11">
                  <c:v>54</c:v>
                </c:pt>
                <c:pt idx="12">
                  <c:v>54</c:v>
                </c:pt>
                <c:pt idx="13">
                  <c:v>55</c:v>
                </c:pt>
                <c:pt idx="14">
                  <c:v>58</c:v>
                </c:pt>
                <c:pt idx="15">
                  <c:v>57</c:v>
                </c:pt>
                <c:pt idx="16">
                  <c:v>51</c:v>
                </c:pt>
                <c:pt idx="17">
                  <c:v>52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AD9A-4D8A-837C-B5DF0412BC5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Sin proyectos de inversión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25092285612222E-2"/>
                  <c:y val="-4.7378185370203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471102643327849E-2"/>
                  <c:y val="-5.3203701083156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841180964113428E-2"/>
                  <c:y val="5.344418302149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877687877211652E-2"/>
                  <c:y val="5.3444290295080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674049515644458E-2"/>
                  <c:y val="5.3444290295080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69213263849878E-2"/>
                  <c:y val="5.8788601323650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F1-49C8-983A-53A8DA12D9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380901944317353E-2"/>
                  <c:y val="5.96723170346569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23571844897559E-2"/>
                  <c:y val="6.8410131902060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092454828621391E-2"/>
                  <c:y val="5.6759559178180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460166249892934E-2"/>
                  <c:y val="5.6759559178180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F1-49C8-983A-53A8DA12D9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453385059236201E-2"/>
                  <c:y val="6.25850748911328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480447149121432E-2"/>
                  <c:y val="7.7148864173514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D9A-4D8A-837C-B5DF0412B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A7-4BAF-899D-5275F171E2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A7-4BAF-899D-5275F171E2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8265239399428007E-2"/>
                  <c:y val="3.3849350843190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s-ES" sz="1800" b="1" i="0" u="none" strike="noStrike" kern="1200" baseline="0">
                      <a:solidFill>
                        <a:srgbClr val="C050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E8-46DA-866A-38AE09D3E6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0426404443915209E-2"/>
                  <c:y val="4.2311688553988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EF-4769-9B13-129579FC21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34818259494399E-2"/>
                  <c:y val="4.5132467790921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E7-463D-B054-5F5069F31E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Hoja1!$B$1:$S$1</c:f>
              <c:strCache>
                <c:ptCount val="18"/>
                <c:pt idx="0">
                  <c:v>Mar-17</c:v>
                </c:pt>
                <c:pt idx="1">
                  <c:v>Abr-17</c:v>
                </c:pt>
                <c:pt idx="2">
                  <c:v>May-17</c:v>
                </c:pt>
                <c:pt idx="3">
                  <c:v>Jun-17</c:v>
                </c:pt>
                <c:pt idx="4">
                  <c:v>Jul-17</c:v>
                </c:pt>
                <c:pt idx="5">
                  <c:v>Ago-17</c:v>
                </c:pt>
                <c:pt idx="6">
                  <c:v>Sep-17</c:v>
                </c:pt>
                <c:pt idx="7">
                  <c:v>Oct-17</c:v>
                </c:pt>
                <c:pt idx="8">
                  <c:v>Nov-17</c:v>
                </c:pt>
                <c:pt idx="9">
                  <c:v>18-Dic</c:v>
                </c:pt>
                <c:pt idx="10">
                  <c:v>20-Dic</c:v>
                </c:pt>
                <c:pt idx="11">
                  <c:v>Ene-18</c:v>
                </c:pt>
                <c:pt idx="12">
                  <c:v>Feb-18</c:v>
                </c:pt>
                <c:pt idx="13">
                  <c:v>Mar-18</c:v>
                </c:pt>
                <c:pt idx="14">
                  <c:v>Abr-18</c:v>
                </c:pt>
                <c:pt idx="15">
                  <c:v>May-18</c:v>
                </c:pt>
                <c:pt idx="16">
                  <c:v>Jun-18</c:v>
                </c:pt>
                <c:pt idx="17">
                  <c:v>Jul-18</c:v>
                </c:pt>
              </c:strCache>
            </c:strRef>
          </c:cat>
          <c:val>
            <c:numRef>
              <c:f>Hoja1!$B$3:$S$3</c:f>
              <c:numCache>
                <c:formatCode>General</c:formatCode>
                <c:ptCount val="18"/>
                <c:pt idx="0">
                  <c:v>51</c:v>
                </c:pt>
                <c:pt idx="1">
                  <c:v>52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41</c:v>
                </c:pt>
                <c:pt idx="6">
                  <c:v>43</c:v>
                </c:pt>
                <c:pt idx="7">
                  <c:v>36</c:v>
                </c:pt>
                <c:pt idx="8">
                  <c:v>38</c:v>
                </c:pt>
                <c:pt idx="9">
                  <c:v>38</c:v>
                </c:pt>
                <c:pt idx="10">
                  <c:v>39</c:v>
                </c:pt>
                <c:pt idx="11">
                  <c:v>46</c:v>
                </c:pt>
                <c:pt idx="12">
                  <c:v>46</c:v>
                </c:pt>
                <c:pt idx="13">
                  <c:v>45</c:v>
                </c:pt>
                <c:pt idx="14">
                  <c:v>42</c:v>
                </c:pt>
                <c:pt idx="15">
                  <c:v>43</c:v>
                </c:pt>
                <c:pt idx="16">
                  <c:v>49</c:v>
                </c:pt>
                <c:pt idx="17">
                  <c:v>48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AD9A-4D8A-837C-B5DF0412BC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8873280"/>
        <c:axId val="1788874368"/>
      </c:lineChart>
      <c:catAx>
        <c:axId val="1788873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 sz="1800"/>
            </a:pPr>
            <a:endParaRPr lang="es-AR"/>
          </a:p>
        </c:txPr>
        <c:crossAx val="1788874368"/>
        <c:crosses val="autoZero"/>
        <c:auto val="1"/>
        <c:lblAlgn val="ctr"/>
        <c:lblOffset val="100"/>
        <c:noMultiLvlLbl val="0"/>
      </c:catAx>
      <c:valAx>
        <c:axId val="1788874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8887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9726412591372"/>
          <c:y val="0.91624307445949604"/>
          <c:w val="0.69344213321300163"/>
          <c:h val="8.0844167684029744E-2"/>
        </c:manualLayout>
      </c:layout>
      <c:overlay val="0"/>
      <c:txPr>
        <a:bodyPr/>
        <a:lstStyle/>
        <a:p>
          <a:pPr>
            <a:defRPr lang="es-AR" sz="1800"/>
          </a:pPr>
          <a:endParaRPr lang="es-A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059856924051645E-2"/>
          <c:w val="0.99343110404865775"/>
          <c:h val="0.7470683138883496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Buena (incluye muy buena y buena)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0986091537898387E-2"/>
                  <c:y val="5.5645357588816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369036006671614E-3"/>
                  <c:y val="5.3444183021498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643015057975086E-2"/>
                  <c:y val="5.5880639404146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620979310665211E-2"/>
                  <c:y val="5.2973118558309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79135314945093E-2"/>
                  <c:y val="5.2973118558309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777604039579125E-2"/>
                  <c:y val="5.320862005787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279153506959276E-2"/>
                  <c:y val="5.2501895874945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802970923197412E-2"/>
                  <c:y val="4.043639833848423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0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028319879689252E-2"/>
                  <c:y val="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649E-2"/>
                  <c:y val="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648583508039861E-3"/>
                  <c:y val="-5.8589785386077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3558036581297029E-2"/>
                  <c:y val="-4.742982626491985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2343772564525709E-2"/>
                  <c:y val="-5.300980582549868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8498603178081097E-2"/>
                  <c:y val="-5.8589785386077446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847460074795986E-2"/>
                  <c:y val="5.8589785386077446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5025341694886543E-2"/>
                  <c:y val="4.742982626491985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777-4350-B7C1-B230D931B9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9"/>
                <c:pt idx="0">
                  <c:v>Oct-17</c:v>
                </c:pt>
                <c:pt idx="1">
                  <c:v>Nov-17</c:v>
                </c:pt>
                <c:pt idx="2">
                  <c:v>Dic-17</c:v>
                </c:pt>
                <c:pt idx="3">
                  <c:v>Ene-18</c:v>
                </c:pt>
                <c:pt idx="4">
                  <c:v>Mar-18</c:v>
                </c:pt>
                <c:pt idx="5">
                  <c:v>Abr-18</c:v>
                </c:pt>
                <c:pt idx="6">
                  <c:v>May-18</c:v>
                </c:pt>
                <c:pt idx="7">
                  <c:v>Jun-18</c:v>
                </c:pt>
                <c:pt idx="8">
                  <c:v>Jul-18</c:v>
                </c:pt>
              </c:strCache>
            </c:strRef>
          </c:cat>
          <c:val>
            <c:numRef>
              <c:f>Hoja1!$B$2:$J$2</c:f>
              <c:numCache>
                <c:formatCode>0</c:formatCode>
                <c:ptCount val="9"/>
                <c:pt idx="0">
                  <c:v>92.827356130108797</c:v>
                </c:pt>
                <c:pt idx="1">
                  <c:v>86.625514403291348</c:v>
                </c:pt>
                <c:pt idx="2">
                  <c:v>79.135135135136125</c:v>
                </c:pt>
                <c:pt idx="3">
                  <c:v>77.139037433154968</c:v>
                </c:pt>
                <c:pt idx="4">
                  <c:v>76.774847870181219</c:v>
                </c:pt>
                <c:pt idx="5">
                  <c:v>72.329472329472338</c:v>
                </c:pt>
                <c:pt idx="6">
                  <c:v>64</c:v>
                </c:pt>
                <c:pt idx="7">
                  <c:v>65</c:v>
                </c:pt>
                <c:pt idx="8">
                  <c:v>61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3-A777-4350-B7C1-B230D931B91C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Mala (incluye mala y muy mala)</c:v>
                </c:pt>
              </c:strCache>
            </c:strRef>
          </c:tx>
          <c:dLbls>
            <c:dLbl>
              <c:idx val="1"/>
              <c:layout>
                <c:manualLayout>
                  <c:x val="-2.3921953376963446E-2"/>
                  <c:y val="-6.4134835153344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C4-4BB4-B409-3831562FA1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0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Hoja1!$B$1:$J$1</c:f>
              <c:strCache>
                <c:ptCount val="9"/>
                <c:pt idx="0">
                  <c:v>Oct-17</c:v>
                </c:pt>
                <c:pt idx="1">
                  <c:v>Nov-17</c:v>
                </c:pt>
                <c:pt idx="2">
                  <c:v>Dic-17</c:v>
                </c:pt>
                <c:pt idx="3">
                  <c:v>Ene-18</c:v>
                </c:pt>
                <c:pt idx="4">
                  <c:v>Mar-18</c:v>
                </c:pt>
                <c:pt idx="5">
                  <c:v>Abr-18</c:v>
                </c:pt>
                <c:pt idx="6">
                  <c:v>May-18</c:v>
                </c:pt>
                <c:pt idx="7">
                  <c:v>Jun-18</c:v>
                </c:pt>
                <c:pt idx="8">
                  <c:v>Jul-18</c:v>
                </c:pt>
              </c:strCache>
            </c:strRef>
          </c:cat>
          <c:val>
            <c:numRef>
              <c:f>Hoja1!$B$3:$J$3</c:f>
              <c:numCache>
                <c:formatCode>0</c:formatCode>
                <c:ptCount val="9"/>
                <c:pt idx="0">
                  <c:v>6.4220183486240403</c:v>
                </c:pt>
                <c:pt idx="1">
                  <c:v>9.7736625514401556</c:v>
                </c:pt>
                <c:pt idx="2">
                  <c:v>17.189189189189076</c:v>
                </c:pt>
                <c:pt idx="3">
                  <c:v>19.652406417112015</c:v>
                </c:pt>
                <c:pt idx="4">
                  <c:v>20.892494929005636</c:v>
                </c:pt>
                <c:pt idx="5">
                  <c:v>24.710424710424839</c:v>
                </c:pt>
                <c:pt idx="6">
                  <c:v>33</c:v>
                </c:pt>
                <c:pt idx="7">
                  <c:v>32</c:v>
                </c:pt>
                <c:pt idx="8">
                  <c:v>36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7-A777-4350-B7C1-B230D931B91C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9987726031352233E-5"/>
                  <c:y val="-1.7527726347257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730724599901093E-3"/>
                  <c:y val="-3.3914193095412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1460810474723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579357337781002E-3"/>
                  <c:y val="-4.275534641719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8788601323650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579357337781002E-3"/>
                  <c:y val="-5.34441830214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3789893436356828E-17"/>
                  <c:y val="-5.8788601323650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8152808832098E-2"/>
                  <c:y val="-5.8788599618452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111839388766345E-2"/>
                  <c:y val="-5.98485760507277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787095456967501E-2"/>
                  <c:y val="-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692981090525041E-2"/>
                  <c:y val="-4.742982626491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945750524120596E-3"/>
                  <c:y val="-4.4639836484630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257378755359464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787095456967501E-2"/>
                  <c:y val="-4.4639836484630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05195380777140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5257378755359464E-2"/>
                  <c:y val="-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522237106163445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A777-4350-B7C1-B230D931B9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9"/>
                <c:pt idx="0">
                  <c:v>Oct-17</c:v>
                </c:pt>
                <c:pt idx="1">
                  <c:v>Nov-17</c:v>
                </c:pt>
                <c:pt idx="2">
                  <c:v>Dic-17</c:v>
                </c:pt>
                <c:pt idx="3">
                  <c:v>Ene-18</c:v>
                </c:pt>
                <c:pt idx="4">
                  <c:v>Mar-18</c:v>
                </c:pt>
                <c:pt idx="5">
                  <c:v>Abr-18</c:v>
                </c:pt>
                <c:pt idx="6">
                  <c:v>May-18</c:v>
                </c:pt>
                <c:pt idx="7">
                  <c:v>Jun-18</c:v>
                </c:pt>
                <c:pt idx="8">
                  <c:v>Jul-18</c:v>
                </c:pt>
              </c:strCache>
            </c:strRef>
          </c:cat>
          <c:val>
            <c:numRef>
              <c:f>Hoja1!$B$4:$J$4</c:f>
              <c:numCache>
                <c:formatCode>0</c:formatCode>
                <c:ptCount val="9"/>
                <c:pt idx="0">
                  <c:v>0.7506255212677444</c:v>
                </c:pt>
                <c:pt idx="1">
                  <c:v>3.6008230452674317</c:v>
                </c:pt>
                <c:pt idx="2">
                  <c:v>3.6756756756756555</c:v>
                </c:pt>
                <c:pt idx="3">
                  <c:v>3.2085561497325799</c:v>
                </c:pt>
                <c:pt idx="4">
                  <c:v>2.3326572008113131</c:v>
                </c:pt>
                <c:pt idx="5">
                  <c:v>2.9601029601029856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3B-A777-4350-B7C1-B230D931B9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8877088"/>
        <c:axId val="1788874912"/>
      </c:lineChart>
      <c:catAx>
        <c:axId val="178887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88874912"/>
        <c:crosses val="autoZero"/>
        <c:auto val="1"/>
        <c:lblAlgn val="ctr"/>
        <c:lblOffset val="100"/>
        <c:noMultiLvlLbl val="0"/>
      </c:catAx>
      <c:valAx>
        <c:axId val="17888749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788877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343157819164905E-2"/>
          <c:y val="0.92256328443748059"/>
          <c:w val="0.89999998080392751"/>
          <c:h val="7.7436715562519062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429826264919858E-2"/>
          <c:w val="0.99343110404865775"/>
          <c:h val="0.7470683138883496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Buena (incluye muy buena y buena)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8"/>
              <c:layout>
                <c:manualLayout>
                  <c:x val="-1.7141516708549298E-2"/>
                  <c:y val="-4.739489647160757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C1-4BB6-B2D9-98B313E6E7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18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lang="es-AR" sz="2400" b="1">
                      <a:solidFill>
                        <a:srgbClr val="006600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Hoja1!$B$1:$J$1</c:f>
              <c:strCache>
                <c:ptCount val="9"/>
                <c:pt idx="0">
                  <c:v>Oct-17</c:v>
                </c:pt>
                <c:pt idx="1">
                  <c:v>Nov-17</c:v>
                </c:pt>
                <c:pt idx="2">
                  <c:v>Dic-17</c:v>
                </c:pt>
                <c:pt idx="3">
                  <c:v>Ene-18</c:v>
                </c:pt>
                <c:pt idx="4">
                  <c:v>Mar-18</c:v>
                </c:pt>
                <c:pt idx="5">
                  <c:v>Abr-18</c:v>
                </c:pt>
                <c:pt idx="6">
                  <c:v>May-18</c:v>
                </c:pt>
                <c:pt idx="7">
                  <c:v>Jun-18</c:v>
                </c:pt>
                <c:pt idx="8">
                  <c:v>Jul-18</c:v>
                </c:pt>
              </c:strCache>
            </c:strRef>
          </c:cat>
          <c:val>
            <c:numRef>
              <c:f>Hoja1!$B$2:$J$2</c:f>
              <c:numCache>
                <c:formatCode>0</c:formatCode>
                <c:ptCount val="9"/>
                <c:pt idx="0">
                  <c:v>17.543859649122641</c:v>
                </c:pt>
                <c:pt idx="1">
                  <c:v>17.91044776119405</c:v>
                </c:pt>
                <c:pt idx="2">
                  <c:v>10.511363636363603</c:v>
                </c:pt>
                <c:pt idx="3">
                  <c:v>9.0551181102362186</c:v>
                </c:pt>
                <c:pt idx="4">
                  <c:v>12.953367875647638</c:v>
                </c:pt>
                <c:pt idx="5">
                  <c:v>14.093959731543599</c:v>
                </c:pt>
                <c:pt idx="6">
                  <c:v>15</c:v>
                </c:pt>
                <c:pt idx="7">
                  <c:v>7</c:v>
                </c:pt>
                <c:pt idx="8">
                  <c:v>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3-A777-4350-B7C1-B230D931B91C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Mala (incluye mala y muy mala)</c:v>
                </c:pt>
              </c:strCache>
            </c:strRef>
          </c:tx>
          <c:dLbls>
            <c:dLbl>
              <c:idx val="0"/>
              <c:layout>
                <c:manualLayout>
                  <c:x val="-2.1056505305931388E-2"/>
                  <c:y val="-5.6116360587945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3444183021498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789678668890918E-3"/>
                  <c:y val="-7.4821856230097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89678668890918E-3"/>
                  <c:y val="-5.6116392172573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307320741187076E-2"/>
                  <c:y val="5.8979944586848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789678668890918E-3"/>
                  <c:y val="-4.54275555682736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777604039579125E-2"/>
                  <c:y val="-4.5192122650586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289615366379155E-2"/>
                  <c:y val="-4.935865384530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6C1-4BB6-B2D9-98B313E6E7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802970923197412E-2"/>
                  <c:y val="-4.8217613930443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558036581297008E-2"/>
                  <c:y val="-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64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29327782563903E-2"/>
                  <c:y val="6.137977516636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293178230493548E-2"/>
                  <c:y val="5.3009805825498683E-2"/>
                </c:manualLayout>
              </c:layout>
              <c:spPr/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9814055862917627E-2"/>
                  <c:y val="5.8589785386077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1028319879689082E-2"/>
                  <c:y val="5.3009805825498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3847460074795986E-2"/>
                  <c:y val="-5.3009805825498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5025341694886543E-2"/>
                  <c:y val="-5.8589785386077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18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24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A777-4350-B7C1-B230D931B9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9"/>
                <c:pt idx="0">
                  <c:v>Oct-17</c:v>
                </c:pt>
                <c:pt idx="1">
                  <c:v>Nov-17</c:v>
                </c:pt>
                <c:pt idx="2">
                  <c:v>Dic-17</c:v>
                </c:pt>
                <c:pt idx="3">
                  <c:v>Ene-18</c:v>
                </c:pt>
                <c:pt idx="4">
                  <c:v>Mar-18</c:v>
                </c:pt>
                <c:pt idx="5">
                  <c:v>Abr-18</c:v>
                </c:pt>
                <c:pt idx="6">
                  <c:v>May-18</c:v>
                </c:pt>
                <c:pt idx="7">
                  <c:v>Jun-18</c:v>
                </c:pt>
                <c:pt idx="8">
                  <c:v>Jul-18</c:v>
                </c:pt>
              </c:strCache>
            </c:strRef>
          </c:cat>
          <c:val>
            <c:numRef>
              <c:f>Hoja1!$B$3:$J$3</c:f>
              <c:numCache>
                <c:formatCode>0</c:formatCode>
                <c:ptCount val="9"/>
                <c:pt idx="0">
                  <c:v>79.448621553884607</c:v>
                </c:pt>
                <c:pt idx="1">
                  <c:v>77.313432835821317</c:v>
                </c:pt>
                <c:pt idx="2">
                  <c:v>86.647727272727266</c:v>
                </c:pt>
                <c:pt idx="3">
                  <c:v>89.370078740157481</c:v>
                </c:pt>
                <c:pt idx="4">
                  <c:v>84.455958549223098</c:v>
                </c:pt>
                <c:pt idx="5">
                  <c:v>83.221476510067163</c:v>
                </c:pt>
                <c:pt idx="6">
                  <c:v>81</c:v>
                </c:pt>
                <c:pt idx="7">
                  <c:v>91</c:v>
                </c:pt>
                <c:pt idx="8">
                  <c:v>93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7-A777-4350-B7C1-B230D931B91C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2789678668890918E-3"/>
                  <c:y val="-4.54275555682733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89678668890941E-3"/>
                  <c:y val="-5.34441830214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141516708549302E-2"/>
                  <c:y val="-2.7980961285486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583544090210804E-2"/>
                  <c:y val="-3.4385415778776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D37-4BC6-9465-5E0F00B501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03615522635145E-2"/>
                  <c:y val="-4.2048660936716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D37-4BC6-9465-5E0F00B501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021445276124942E-2"/>
                  <c:y val="-4.2284162436280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922566115592222E-2"/>
                  <c:y val="-3.9258671156426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1258118258939271E-3"/>
                  <c:y val="8.17115510849335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033828662385048E-3"/>
                  <c:y val="9.901168456507354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A777-4350-B7C1-B230D931B9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787095456967501E-2"/>
                  <c:y val="-5.021981604520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692981090525041E-2"/>
                  <c:y val="-4.7429826264919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945750524120596E-3"/>
                  <c:y val="-4.4639836484630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257378755359464E-2"/>
                  <c:y val="-5.579979560578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787095456967501E-2"/>
                  <c:y val="-4.4639836484630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051953807771409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5257378755359464E-2"/>
                  <c:y val="-5.3009805825498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522237106163445E-2"/>
                  <c:y val="-5.0219816045209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A777-4350-B7C1-B230D931B91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A777-4350-B7C1-B230D931B9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9"/>
                <c:pt idx="0">
                  <c:v>Oct-17</c:v>
                </c:pt>
                <c:pt idx="1">
                  <c:v>Nov-17</c:v>
                </c:pt>
                <c:pt idx="2">
                  <c:v>Dic-17</c:v>
                </c:pt>
                <c:pt idx="3">
                  <c:v>Ene-18</c:v>
                </c:pt>
                <c:pt idx="4">
                  <c:v>Mar-18</c:v>
                </c:pt>
                <c:pt idx="5">
                  <c:v>Abr-18</c:v>
                </c:pt>
                <c:pt idx="6">
                  <c:v>May-18</c:v>
                </c:pt>
                <c:pt idx="7">
                  <c:v>Jun-18</c:v>
                </c:pt>
                <c:pt idx="8">
                  <c:v>Jul-18</c:v>
                </c:pt>
              </c:strCache>
            </c:strRef>
          </c:cat>
          <c:val>
            <c:numRef>
              <c:f>Hoja1!$B$4:$J$4</c:f>
              <c:numCache>
                <c:formatCode>0</c:formatCode>
                <c:ptCount val="9"/>
                <c:pt idx="0">
                  <c:v>3.0075187969924553</c:v>
                </c:pt>
                <c:pt idx="1">
                  <c:v>4.7761194029850822</c:v>
                </c:pt>
                <c:pt idx="2">
                  <c:v>2.8409090909090833</c:v>
                </c:pt>
                <c:pt idx="3">
                  <c:v>1.574803149606298</c:v>
                </c:pt>
                <c:pt idx="4">
                  <c:v>2.5906735751295278</c:v>
                </c:pt>
                <c:pt idx="5">
                  <c:v>2.684563758389257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3B-A777-4350-B7C1-B230D931B9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8877632"/>
        <c:axId val="1788878176"/>
      </c:lineChart>
      <c:catAx>
        <c:axId val="178887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 sz="1600"/>
            </a:pPr>
            <a:endParaRPr lang="es-AR"/>
          </a:p>
        </c:txPr>
        <c:crossAx val="1788878176"/>
        <c:crosses val="autoZero"/>
        <c:auto val="1"/>
        <c:lblAlgn val="ctr"/>
        <c:lblOffset val="100"/>
        <c:noMultiLvlLbl val="0"/>
      </c:catAx>
      <c:valAx>
        <c:axId val="17888781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788877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343157819164905E-2"/>
          <c:y val="0.92256328443748059"/>
          <c:w val="0.89999998080392751"/>
          <c:h val="7.7436715562519062E-2"/>
        </c:manualLayout>
      </c:layout>
      <c:overlay val="0"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0.62</c:v>
                </c:pt>
                <c:pt idx="1">
                  <c:v>0.35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0.2596</cdr:x>
      <cdr:y>0.27376</cdr:y>
    </cdr:from>
    <cdr:to>
      <cdr:x>0.45566</cdr:x>
      <cdr:y>0.66006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96144" y="907570"/>
          <a:ext cx="978914" cy="1280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200" b="1" dirty="0" smtClean="0">
              <a:solidFill>
                <a:schemeClr val="bg1"/>
              </a:solidFill>
            </a:rPr>
            <a:t>Casual</a:t>
          </a:r>
        </a:p>
        <a:p xmlns:a="http://schemas.openxmlformats.org/drawingml/2006/main">
          <a:pPr algn="ctr"/>
          <a:r>
            <a:rPr lang="es-AR" sz="2200" b="1" dirty="0" smtClean="0">
              <a:solidFill>
                <a:schemeClr val="bg1"/>
              </a:solidFill>
            </a:rPr>
            <a:t>35%</a:t>
          </a:r>
          <a:endParaRPr lang="es-AR" sz="2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0.497</cdr:x>
      <cdr:y>0.37014</cdr:y>
    </cdr:from>
    <cdr:to>
      <cdr:x>0.79871</cdr:x>
      <cdr:y>0.75079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81475" y="1227066"/>
          <a:ext cx="1506413" cy="1261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200" b="1" dirty="0" smtClean="0">
              <a:solidFill>
                <a:schemeClr val="bg1"/>
              </a:solidFill>
            </a:rPr>
            <a:t>Planificada</a:t>
          </a:r>
        </a:p>
        <a:p xmlns:a="http://schemas.openxmlformats.org/drawingml/2006/main">
          <a:pPr algn="ctr"/>
          <a:r>
            <a:rPr lang="es-AR" sz="2200" b="1" dirty="0" smtClean="0">
              <a:solidFill>
                <a:schemeClr val="bg1"/>
              </a:solidFill>
            </a:rPr>
            <a:t>62%</a:t>
          </a:r>
        </a:p>
      </cdr:txBody>
    </cdr:sp>
  </cdr:relSizeAnchor>
  <cdr:relSizeAnchor xmlns:cdr="http://schemas.openxmlformats.org/drawingml/2006/chartDrawing">
    <cdr:from>
      <cdr:x>0.47857</cdr:x>
      <cdr:y>0.14665</cdr:y>
    </cdr:from>
    <cdr:to>
      <cdr:x>0.75443</cdr:x>
      <cdr:y>0.42842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3216545" y="657096"/>
          <a:ext cx="1854057" cy="1262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AR" sz="2000" b="1" dirty="0" smtClean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0.22847</cdr:x>
      <cdr:y>0.45698</cdr:y>
    </cdr:from>
    <cdr:to>
      <cdr:x>0.50702</cdr:x>
      <cdr:y>0.84328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40727" y="1514958"/>
          <a:ext cx="1390766" cy="128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Manejo del Gobierno</a:t>
          </a:r>
        </a:p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50%</a:t>
          </a:r>
          <a:endParaRPr lang="es-AR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0.4882</cdr:x>
      <cdr:y>0.28321</cdr:y>
    </cdr:from>
    <cdr:to>
      <cdr:x>0.78624</cdr:x>
      <cdr:y>0.66385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37573" y="938894"/>
          <a:ext cx="1488065" cy="126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Decisión de la Justicia</a:t>
          </a:r>
        </a:p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41%</a:t>
          </a:r>
        </a:p>
      </cdr:txBody>
    </cdr:sp>
  </cdr:relSizeAnchor>
  <cdr:relSizeAnchor xmlns:cdr="http://schemas.openxmlformats.org/drawingml/2006/chartDrawing">
    <cdr:from>
      <cdr:x>0.47857</cdr:x>
      <cdr:y>0.14665</cdr:y>
    </cdr:from>
    <cdr:to>
      <cdr:x>0.75443</cdr:x>
      <cdr:y>0.42842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3216545" y="657096"/>
          <a:ext cx="1854057" cy="1262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AR" sz="2000" b="1" dirty="0" smtClean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0.22505</cdr:x>
      <cdr:y>0.41229</cdr:y>
    </cdr:from>
    <cdr:to>
      <cdr:x>0.50765</cdr:x>
      <cdr:y>0.79859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23667" y="1366790"/>
          <a:ext cx="1411003" cy="128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Ambos</a:t>
          </a:r>
        </a:p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47%</a:t>
          </a:r>
          <a:endParaRPr lang="es-AR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0.26388</cdr:y>
    </cdr:from>
    <cdr:to>
      <cdr:x>0.79621</cdr:x>
      <cdr:y>0.64452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96466" y="874820"/>
          <a:ext cx="1478956" cy="126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Coimas 38%</a:t>
          </a:r>
        </a:p>
      </cdr:txBody>
    </cdr:sp>
  </cdr:relSizeAnchor>
  <cdr:relSizeAnchor xmlns:cdr="http://schemas.openxmlformats.org/drawingml/2006/chartDrawing">
    <cdr:from>
      <cdr:x>0.45337</cdr:x>
      <cdr:y>0.12952</cdr:y>
    </cdr:from>
    <cdr:to>
      <cdr:x>0.72923</cdr:x>
      <cdr:y>0.41129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263653" y="429380"/>
          <a:ext cx="1377350" cy="934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AR" sz="2000" b="1" dirty="0" smtClean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0.22015</cdr:x>
      <cdr:y>0.30409</cdr:y>
    </cdr:from>
    <cdr:to>
      <cdr:x>0.50275</cdr:x>
      <cdr:y>0.69039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99170" y="1008112"/>
          <a:ext cx="1411002" cy="128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No</a:t>
          </a:r>
        </a:p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43%</a:t>
          </a:r>
          <a:endParaRPr lang="es-AR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0.47893</cdr:x>
      <cdr:y>0.15705</cdr:y>
    </cdr:from>
    <cdr:to>
      <cdr:x>0.80398</cdr:x>
      <cdr:y>0.53769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391255" y="520641"/>
          <a:ext cx="1622982" cy="126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Sí, totalmente</a:t>
          </a:r>
        </a:p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31%</a:t>
          </a:r>
        </a:p>
      </cdr:txBody>
    </cdr:sp>
  </cdr:relSizeAnchor>
  <cdr:relSizeAnchor xmlns:cdr="http://schemas.openxmlformats.org/drawingml/2006/chartDrawing">
    <cdr:from>
      <cdr:x>0.45337</cdr:x>
      <cdr:y>0.12952</cdr:y>
    </cdr:from>
    <cdr:to>
      <cdr:x>0.72923</cdr:x>
      <cdr:y>0.41129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263653" y="429380"/>
          <a:ext cx="1377350" cy="934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AR" sz="2000" b="1" dirty="0" smtClean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0.43566</cdr:x>
      <cdr:y>0.56474</cdr:y>
    </cdr:from>
    <cdr:to>
      <cdr:x>0.76072</cdr:x>
      <cdr:y>0.94538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2175231" y="1872208"/>
          <a:ext cx="1622982" cy="126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Sí, parcialmente</a:t>
          </a:r>
        </a:p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26%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0.19049</cdr:x>
      <cdr:y>0.33845</cdr:y>
    </cdr:from>
    <cdr:to>
      <cdr:x>0.47309</cdr:x>
      <cdr:y>0.72475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1095" y="1122028"/>
          <a:ext cx="1411003" cy="1280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No</a:t>
          </a:r>
        </a:p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38%</a:t>
          </a:r>
          <a:endParaRPr lang="es-AR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0.49915</cdr:x>
      <cdr:y>0.33845</cdr:y>
    </cdr:from>
    <cdr:to>
      <cdr:x>0.79536</cdr:x>
      <cdr:y>0.71909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92205" y="1122028"/>
          <a:ext cx="1478956" cy="126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Sí</a:t>
          </a:r>
        </a:p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56%</a:t>
          </a:r>
        </a:p>
      </cdr:txBody>
    </cdr:sp>
  </cdr:relSizeAnchor>
  <cdr:relSizeAnchor xmlns:cdr="http://schemas.openxmlformats.org/drawingml/2006/chartDrawing">
    <cdr:from>
      <cdr:x>0.45337</cdr:x>
      <cdr:y>0.12952</cdr:y>
    </cdr:from>
    <cdr:to>
      <cdr:x>0.72923</cdr:x>
      <cdr:y>0.41129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263653" y="429380"/>
          <a:ext cx="1377350" cy="934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AR" sz="2000" b="1" dirty="0" smtClean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0.24088</cdr:x>
      <cdr:y>0.16184</cdr:y>
    </cdr:from>
    <cdr:to>
      <cdr:x>0.52348</cdr:x>
      <cdr:y>0.54814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02712" y="536519"/>
          <a:ext cx="1411002" cy="128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Nadie</a:t>
          </a:r>
        </a:p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19%</a:t>
          </a:r>
          <a:endParaRPr lang="es-AR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0.44151</cdr:x>
      <cdr:y>0.50795</cdr:y>
    </cdr:from>
    <cdr:to>
      <cdr:x>0.73772</cdr:x>
      <cdr:y>0.88859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204452" y="1683944"/>
          <a:ext cx="1478956" cy="126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400" b="1" dirty="0" smtClean="0">
              <a:solidFill>
                <a:schemeClr val="bg1"/>
              </a:solidFill>
            </a:rPr>
            <a:t>Algunos 70%</a:t>
          </a:r>
        </a:p>
      </cdr:txBody>
    </cdr:sp>
  </cdr:relSizeAnchor>
  <cdr:relSizeAnchor xmlns:cdr="http://schemas.openxmlformats.org/drawingml/2006/chartDrawing">
    <cdr:from>
      <cdr:x>0.45337</cdr:x>
      <cdr:y>0.12952</cdr:y>
    </cdr:from>
    <cdr:to>
      <cdr:x>0.72923</cdr:x>
      <cdr:y>0.41129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263653" y="429380"/>
          <a:ext cx="1377350" cy="934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AR" sz="2000" b="1" dirty="0" smtClean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0.21152</cdr:x>
      <cdr:y>0.39062</cdr:y>
    </cdr:from>
    <cdr:to>
      <cdr:x>0.49412</cdr:x>
      <cdr:y>0.77692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56125" y="1294961"/>
          <a:ext cx="1411003" cy="128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Disminuirá</a:t>
          </a:r>
        </a:p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43%</a:t>
          </a:r>
          <a:endParaRPr lang="es-AR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0.34737</cdr:y>
    </cdr:from>
    <cdr:to>
      <cdr:x>0.79621</cdr:x>
      <cdr:y>0.72801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96465" y="1151582"/>
          <a:ext cx="1478956" cy="126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Continuará</a:t>
          </a:r>
        </a:p>
        <a:p xmlns:a="http://schemas.openxmlformats.org/drawingml/2006/main">
          <a:pPr algn="ctr"/>
          <a:r>
            <a:rPr lang="es-AR" sz="2000" b="1" dirty="0" smtClean="0">
              <a:solidFill>
                <a:schemeClr val="bg1"/>
              </a:solidFill>
            </a:rPr>
            <a:t>52%</a:t>
          </a:r>
        </a:p>
      </cdr:txBody>
    </cdr:sp>
  </cdr:relSizeAnchor>
  <cdr:relSizeAnchor xmlns:cdr="http://schemas.openxmlformats.org/drawingml/2006/chartDrawing">
    <cdr:from>
      <cdr:x>0.46451</cdr:x>
      <cdr:y>0.11251</cdr:y>
    </cdr:from>
    <cdr:to>
      <cdr:x>0.74037</cdr:x>
      <cdr:y>0.39428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319247" y="372994"/>
          <a:ext cx="1377350" cy="934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AR" sz="2000" b="1" dirty="0" smtClean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75B55-2989-41CD-B829-9DC546401C95}" type="datetimeFigureOut">
              <a:rPr lang="es-AR" smtClean="0"/>
              <a:pPr/>
              <a:t>10/8/2018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49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59" y="8829649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66C3-6DD4-4BC4-89BF-EC46FF751088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402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23F1-69C1-44F8-A71B-60603BB5F65A}" type="datetimeFigureOut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696913"/>
            <a:ext cx="4927600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715" y="4416311"/>
            <a:ext cx="5608975" cy="418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9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59" y="8829649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DF5B-0071-43B9-A57B-528F2B0C22F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91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93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8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4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4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6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8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57E7-0764-44D7-91A4-6087A3CC6AE4}" type="datetime1">
              <a:rPr lang="es-ES" smtClean="0"/>
              <a:pPr/>
              <a:t>10/08/2018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193A-ACE2-4934-927B-63B7AC27F72F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935-2FE1-4A3B-85A0-ECEBF28D5C08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89" y="1763713"/>
            <a:ext cx="4735512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401-50EB-477E-873A-E5F3A91AE40A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6135-6620-4BC2-B414-4495106D3BE0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F353-C99B-461C-9099-3FAA3F9A173F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791C-41DB-44BE-B3FB-FDD30FAE8511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6EE-66E6-4A8A-AFF2-7BB8D24089E2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900"/>
            </a:lvl2pPr>
            <a:lvl3pPr marL="914239" indent="0">
              <a:buNone/>
              <a:defRPr sz="2400"/>
            </a:lvl3pPr>
            <a:lvl4pPr marL="1371358" indent="0">
              <a:buNone/>
              <a:defRPr sz="2100"/>
            </a:lvl4pPr>
            <a:lvl5pPr marL="1828477" indent="0">
              <a:buNone/>
              <a:defRPr sz="2100"/>
            </a:lvl5pPr>
            <a:lvl6pPr marL="2285597" indent="0">
              <a:buNone/>
              <a:defRPr sz="2100"/>
            </a:lvl6pPr>
            <a:lvl7pPr marL="2742716" indent="0">
              <a:buNone/>
              <a:defRPr sz="2100"/>
            </a:lvl7pPr>
            <a:lvl8pPr marL="3199836" indent="0">
              <a:buNone/>
              <a:defRPr sz="2100"/>
            </a:lvl8pPr>
            <a:lvl9pPr marL="3656954" indent="0">
              <a:buNone/>
              <a:defRPr sz="21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07BE-DF31-461B-90A7-520AF4F4A4B3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E06B-24E6-440A-A73C-85CA1126E2A6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4"/>
            <a:ext cx="2405063" cy="645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89" y="303214"/>
            <a:ext cx="7065962" cy="6451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AF4-153F-40B1-BE75-3AC182C51F1A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BC1-A5A3-4A57-BDBA-9A012CA7FEBF}" type="datetime1">
              <a:rPr lang="es-ES" smtClean="0"/>
              <a:pPr/>
              <a:t>10/08/2018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93" y="2349500"/>
            <a:ext cx="9090025" cy="16208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565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C27E193A-ACE2-4934-927B-63B7AC27F72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6" y="4859344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6" y="3205166"/>
            <a:ext cx="9090025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B7849935-2FE1-4A3B-85A0-ECEBF28D5C0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99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91" y="1763713"/>
            <a:ext cx="4735512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EB4F7401-50EB-477E-873A-E5F3A91AE40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FEE16135-6620-4BC2-B414-4495106D3BE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84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D274F353-C99B-461C-9099-3FAA3F9A17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03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39DC791C-41DB-44BE-B3FB-FDD30FAE851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908266" y="180231"/>
            <a:ext cx="810196" cy="401637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2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93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93" y="1582743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950406EE-66E6-4A8A-AFF2-7BB8D24089E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2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6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6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798" indent="0">
              <a:buNone/>
              <a:defRPr sz="2900"/>
            </a:lvl2pPr>
            <a:lvl3pPr marL="913592" indent="0">
              <a:buNone/>
              <a:defRPr sz="2400"/>
            </a:lvl3pPr>
            <a:lvl4pPr marL="1370390" indent="0">
              <a:buNone/>
              <a:defRPr sz="2100"/>
            </a:lvl4pPr>
            <a:lvl5pPr marL="1827187" indent="0">
              <a:buNone/>
              <a:defRPr sz="2100"/>
            </a:lvl5pPr>
            <a:lvl6pPr marL="2283984" indent="0">
              <a:buNone/>
              <a:defRPr sz="2100"/>
            </a:lvl6pPr>
            <a:lvl7pPr marL="2740782" indent="0">
              <a:buNone/>
              <a:defRPr sz="2100"/>
            </a:lvl7pPr>
            <a:lvl8pPr marL="3197577" indent="0">
              <a:buNone/>
              <a:defRPr sz="2100"/>
            </a:lvl8pPr>
            <a:lvl9pPr marL="3654373" indent="0">
              <a:buNone/>
              <a:defRPr sz="21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6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627A07BE-DF31-461B-90A7-520AF4F4A4B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00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3BD6E06B-24E6-440A-A73C-85CA1126E2A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-5577"/>
            <a:ext cx="9624060" cy="8572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9ECB-308D-4308-AC1A-562C6F4AF621}" type="datetime1">
              <a:rPr lang="es-ES" smtClean="0"/>
              <a:pPr/>
              <a:t>10/08/2018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6"/>
            <a:ext cx="2405063" cy="645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5962" cy="6451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9CA5EAF4-153F-40B1-BE75-3AC182C51F1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88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93" y="2349500"/>
            <a:ext cx="9090025" cy="16208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3599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C27E193A-ACE2-4934-927B-63B7AC27F72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39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6" y="4859344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6" y="3205166"/>
            <a:ext cx="9090025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B7849935-2FE1-4A3B-85A0-ECEBF28D5C0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88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91" y="1763713"/>
            <a:ext cx="4735512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EB4F7401-50EB-477E-873A-E5F3A91AE40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62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FEE16135-6620-4BC2-B414-4495106D3BE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1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D274F353-C99B-461C-9099-3FAA3F9A17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17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39DC791C-41DB-44BE-B3FB-FDD30FAE851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739188" y="6948983"/>
            <a:ext cx="810196" cy="401637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25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93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93" y="1582743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950406EE-66E6-4A8A-AFF2-7BB8D24089E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68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6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6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798" indent="0">
              <a:buNone/>
              <a:defRPr sz="2900"/>
            </a:lvl2pPr>
            <a:lvl3pPr marL="913592" indent="0">
              <a:buNone/>
              <a:defRPr sz="2400"/>
            </a:lvl3pPr>
            <a:lvl4pPr marL="1370390" indent="0">
              <a:buNone/>
              <a:defRPr sz="2100"/>
            </a:lvl4pPr>
            <a:lvl5pPr marL="1827187" indent="0">
              <a:buNone/>
              <a:defRPr sz="2100"/>
            </a:lvl5pPr>
            <a:lvl6pPr marL="2283984" indent="0">
              <a:buNone/>
              <a:defRPr sz="2100"/>
            </a:lvl6pPr>
            <a:lvl7pPr marL="2740782" indent="0">
              <a:buNone/>
              <a:defRPr sz="2100"/>
            </a:lvl7pPr>
            <a:lvl8pPr marL="3197577" indent="0">
              <a:buNone/>
              <a:defRPr sz="2100"/>
            </a:lvl8pPr>
            <a:lvl9pPr marL="3654373" indent="0">
              <a:buNone/>
              <a:defRPr sz="21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6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627A07BE-DF31-461B-90A7-520AF4F4A4B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9F2-F6C5-4E53-B58B-C54B6EFEE24B}" type="datetime1">
              <a:rPr lang="es-ES" smtClean="0"/>
              <a:pPr/>
              <a:t>10/08/2018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3BD6E06B-24E6-440A-A73C-85CA1126E2A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9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6"/>
            <a:ext cx="2405063" cy="645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5962" cy="6451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9CA5EAF4-153F-40B1-BE75-3AC182C51F1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8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6680-DCB0-435E-B18A-31EC291A82F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57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5246-5578-4C44-A5CD-486AAB47406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51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-5577"/>
            <a:ext cx="9624060" cy="85725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E229-3C8F-4F94-A76C-204D7214F69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26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AD0A-ED48-4970-8819-272F58B9536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18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9983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48006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E178-4485-4AFA-99C2-172BF79C478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54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6856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D58C-FB1D-4AD0-A37D-FAE376F65A39}" type="datetime1">
              <a:rPr lang="es-ES" smtClean="0"/>
              <a:pPr/>
              <a:t>10/08/2018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9" y="2349500"/>
            <a:ext cx="9090025" cy="16208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5"/>
            <a:ext cx="7486650" cy="1931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1CEC-8A7B-49EF-8530-E0B57BBAD840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33" tIns="52116" rIns="104233" bIns="5211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0ECC-77C9-4DC8-AF10-00D459CFEA67}" type="datetime1">
              <a:rPr lang="es-ES" smtClean="0"/>
              <a:pPr/>
              <a:t>10/08/2018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  <p:pic>
        <p:nvPicPr>
          <p:cNvPr id="1026" name="image4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48" y="6495275"/>
            <a:ext cx="4082259" cy="8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5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141" y="6495275"/>
            <a:ext cx="39852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pcasanueva\Mis documentos\Downloads\oal Sett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145679"/>
            <a:ext cx="10693400" cy="77069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ftr="0" dt="0"/>
  <p:txStyles>
    <p:titleStyle>
      <a:lvl1pPr algn="ctr" defTabSz="104232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69" indent="-390869" algn="l" defTabSz="104232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85" indent="-325727" algn="l" defTabSz="104232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60" indent="-260580" algn="l" defTabSz="104232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20" indent="-260580" algn="l" defTabSz="104232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8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39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6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763713"/>
            <a:ext cx="9623425" cy="4991100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37DE-BF7F-4C1A-A3BC-116A0FD4AED6}" type="datetime1">
              <a:rPr lang="es-ES" smtClean="0"/>
              <a:pPr/>
              <a:t>10/08/2018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2839" y="7008814"/>
            <a:ext cx="3387725" cy="40163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7" name="image4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998"/>
          <a:stretch>
            <a:fillRect/>
          </a:stretch>
        </p:blipFill>
        <p:spPr bwMode="auto">
          <a:xfrm>
            <a:off x="274602" y="6781027"/>
            <a:ext cx="653235" cy="5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5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r="68118"/>
          <a:stretch>
            <a:fillRect/>
          </a:stretch>
        </p:blipFill>
        <p:spPr bwMode="auto">
          <a:xfrm>
            <a:off x="9347228" y="6709590"/>
            <a:ext cx="1000132" cy="6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9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993" y="303218"/>
            <a:ext cx="9623425" cy="1260475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3" y="1763713"/>
            <a:ext cx="9623425" cy="4991100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2843" y="7008818"/>
            <a:ext cx="3387725" cy="40163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04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883204" y="138634"/>
            <a:ext cx="810196" cy="401637"/>
          </a:xfrm>
          <a:prstGeom prst="rect">
            <a:avLst/>
          </a:prstGeom>
        </p:spPr>
        <p:txBody>
          <a:bodyPr lIns="91360" tIns="45680" rIns="91360" bIns="45680"/>
          <a:lstStyle>
            <a:lvl1pPr algn="ctr"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42504"/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042504"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6850489"/>
            <a:ext cx="2772147" cy="5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6886373"/>
            <a:ext cx="2290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defTabSz="9135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8" indent="-342598" algn="l" defTabSz="9135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499" algn="l" defTabSz="91359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1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8" indent="-228400" algn="l" defTabSz="91359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6" indent="-228400" algn="l" defTabSz="91359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1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9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7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2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993" y="303218"/>
            <a:ext cx="9623425" cy="1260475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3" y="1763713"/>
            <a:ext cx="9623425" cy="4991100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2843" y="7008818"/>
            <a:ext cx="3387725" cy="40163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04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883204" y="138634"/>
            <a:ext cx="810196" cy="401637"/>
          </a:xfrm>
          <a:prstGeom prst="rect">
            <a:avLst/>
          </a:prstGeom>
        </p:spPr>
        <p:txBody>
          <a:bodyPr lIns="91360" tIns="45680" rIns="91360" bIns="45680"/>
          <a:lstStyle>
            <a:lvl1pPr algn="ctr"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42504"/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042504"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ctr" defTabSz="9135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8" indent="-342598" algn="l" defTabSz="9135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499" algn="l" defTabSz="91359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1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8" indent="-228400" algn="l" defTabSz="91359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6" indent="-228400" algn="l" defTabSz="91359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1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9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7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2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33" tIns="52116" rIns="104233" bIns="5211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42F6-B58A-4AFD-B6F2-A37C906B21F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10/08/2018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63A0-0DD0-46C6-B448-C8FAEB3BE8D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image4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48" y="6495275"/>
            <a:ext cx="4082259" cy="8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5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141" y="6495275"/>
            <a:ext cx="39852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pcasanueva\Mis documentos\Downloads\oal Sett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45679"/>
            <a:ext cx="10693400" cy="770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77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hf hdr="0" ftr="0" dt="0"/>
  <p:txStyles>
    <p:titleStyle>
      <a:lvl1pPr algn="ctr" defTabSz="104232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69" indent="-390869" algn="l" defTabSz="104232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85" indent="-325727" algn="l" defTabSz="104232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60" indent="-260580" algn="l" defTabSz="104232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20" indent="-260580" algn="l" defTabSz="104232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8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39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6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991494"/>
            <a:ext cx="10693400" cy="3739326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 defTabSz="1041217"/>
            <a:r>
              <a:rPr lang="es-ES" sz="7200" b="1" i="1" dirty="0">
                <a:latin typeface="Calibri"/>
              </a:rPr>
              <a:t>HUMOR SOCIAL Y POLÍTICO</a:t>
            </a:r>
          </a:p>
          <a:p>
            <a:pPr algn="ctr" defTabSz="1041217"/>
            <a:r>
              <a:rPr lang="es-ES" sz="3700" b="1" i="1" dirty="0">
                <a:latin typeface="Calibri"/>
              </a:rPr>
              <a:t>Julio 2018</a:t>
            </a:r>
          </a:p>
          <a:p>
            <a:pPr algn="ctr" defTabSz="1041217"/>
            <a:endParaRPr lang="es-ES" sz="3700" b="1" i="1" dirty="0">
              <a:latin typeface="Calibri"/>
            </a:endParaRPr>
          </a:p>
          <a:p>
            <a:pPr algn="ctr" defTabSz="1041217"/>
            <a:r>
              <a:rPr lang="es-ES" sz="3700" b="1" i="1" dirty="0">
                <a:latin typeface="Calibri"/>
              </a:rPr>
              <a:t>Nacional</a:t>
            </a:r>
          </a:p>
          <a:p>
            <a:pPr algn="ctr" defTabSz="1041217"/>
            <a:endParaRPr lang="es-ES" sz="54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6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662513" y="6516935"/>
            <a:ext cx="3484387" cy="33853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0" y="1296423"/>
            <a:ext cx="8172000" cy="61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r>
              <a:rPr lang="es-ES" sz="2000" b="1" dirty="0"/>
              <a:t>¿Considera que podrá realizar algunos de estos proyectos en este año? -%- Tendencia desde marzo 2017.</a:t>
            </a:r>
            <a:endParaRPr lang="es-ES" sz="2000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661299109"/>
              </p:ext>
            </p:extLst>
          </p:nvPr>
        </p:nvGraphicFramePr>
        <p:xfrm>
          <a:off x="404675" y="2014633"/>
          <a:ext cx="9573540" cy="450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Proyectos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8882" y="555512"/>
            <a:ext cx="9235131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AR" sz="1800" dirty="0"/>
              <a:t>Tras una leve caída en junio, se estabiliza la mención de proyectos personales que implican dinero.</a:t>
            </a:r>
          </a:p>
        </p:txBody>
      </p:sp>
    </p:spTree>
    <p:extLst>
      <p:ext uri="{BB962C8B-B14F-4D97-AF65-F5344CB8AC3E}">
        <p14:creationId xmlns:p14="http://schemas.microsoft.com/office/powerpoint/2010/main" val="125925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01922"/>
            <a:ext cx="106933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Los temas económicos </a:t>
            </a:r>
            <a:r>
              <a:rPr lang="es-ES" sz="1800" dirty="0" smtClean="0"/>
              <a:t>preocupan </a:t>
            </a:r>
            <a:r>
              <a:rPr lang="es-ES" sz="1800" dirty="0"/>
              <a:t>en ambos lados de la grieta.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Opositores rechazan con más énfasis los aumentos tarifarios y registran menos confianza en cómo manejará el Gobierno la economía. Suman el temor al desempleo.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Oficialistas dan mayor peso a la inseguridad e introducen temas políticos: piquetes y subsidios inmerecidos. 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La corrupción interesa a todos, con foco en el presente o el pasado según posicionamiento.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1980431"/>
            <a:ext cx="6210796" cy="774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Los temas que más preocupan. </a:t>
            </a:r>
            <a:r>
              <a:rPr lang="es-ES" sz="2000" b="1" dirty="0">
                <a:solidFill>
                  <a:schemeClr val="tx1"/>
                </a:solidFill>
              </a:rPr>
              <a:t>R. múltiple </a:t>
            </a:r>
            <a:r>
              <a:rPr lang="es-ES" sz="2000" b="1" dirty="0"/>
              <a:t>-%- Total julio y similitudes y diferencias según voto en el balotaje.</a:t>
            </a:r>
            <a:endParaRPr lang="es-ES" sz="20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 temas que más preocupan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15471"/>
              </p:ext>
            </p:extLst>
          </p:nvPr>
        </p:nvGraphicFramePr>
        <p:xfrm>
          <a:off x="306140" y="2044264"/>
          <a:ext cx="10297144" cy="37607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1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1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79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497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451" marR="444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99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3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Inflación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Aumento de la luz y el gas y otros aumentos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32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Inseguridad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Aumento de los impuestos/presión impositiva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Posible corrupción del gobierno actual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Que queden sin castigar los actos de corrupción del gobierno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Que se sigan dando subsidios a quienes no lo merecen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Ver la corrupción del gobierno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Temor a perder el 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Que no logren detener  piquetes/cortes de calles/rutas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89378" y="689846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242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F8CFA2CC-B4D5-4DF0-BB40-2B0250B7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3 Gráfico">
            <a:extLst>
              <a:ext uri="{FF2B5EF4-FFF2-40B4-BE49-F238E27FC236}">
                <a16:creationId xmlns:a16="http://schemas.microsoft.com/office/drawing/2014/main" xmlns="" id="{4474E909-898C-46AF-9C1C-00E6608EC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684988"/>
              </p:ext>
            </p:extLst>
          </p:nvPr>
        </p:nvGraphicFramePr>
        <p:xfrm>
          <a:off x="119704" y="2108963"/>
          <a:ext cx="10418798" cy="455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Rectángulo">
            <a:extLst>
              <a:ext uri="{FF2B5EF4-FFF2-40B4-BE49-F238E27FC236}">
                <a16:creationId xmlns:a16="http://schemas.microsoft.com/office/drawing/2014/main" xmlns="" id="{EED1D635-84CB-4E45-90C5-24252BFE0C71}"/>
              </a:ext>
            </a:extLst>
          </p:cNvPr>
          <p:cNvSpPr/>
          <p:nvPr/>
        </p:nvSpPr>
        <p:spPr>
          <a:xfrm>
            <a:off x="2653" y="1388883"/>
            <a:ext cx="8695072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evalúa la gestión del Gobierno nacional en su conjunto hasta este momento? -%- Tendencia desde octubre 2017. Base: votantes de Cambiemos.</a:t>
            </a:r>
            <a:endParaRPr lang="es-ES" sz="20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67CD8EFD-708F-445F-8309-276660A833B7}"/>
              </a:ext>
            </a:extLst>
          </p:cNvPr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Gestión del Gobierno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8108" y="750778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Luego de una pausa en junio, la evaluación de la gestión del Gobierno retoma su caída entre electores propios.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632188" y="6781027"/>
            <a:ext cx="34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54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F8CFA2CC-B4D5-4DF0-BB40-2B0250B7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3 Gráfico">
            <a:extLst>
              <a:ext uri="{FF2B5EF4-FFF2-40B4-BE49-F238E27FC236}">
                <a16:creationId xmlns:a16="http://schemas.microsoft.com/office/drawing/2014/main" xmlns="" id="{4474E909-898C-46AF-9C1C-00E6608EC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084491"/>
              </p:ext>
            </p:extLst>
          </p:nvPr>
        </p:nvGraphicFramePr>
        <p:xfrm>
          <a:off x="119704" y="2069160"/>
          <a:ext cx="10418798" cy="455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Rectángulo">
            <a:extLst>
              <a:ext uri="{FF2B5EF4-FFF2-40B4-BE49-F238E27FC236}">
                <a16:creationId xmlns:a16="http://schemas.microsoft.com/office/drawing/2014/main" xmlns="" id="{58FC4AC4-0367-44AA-A471-4BFC3A4C1202}"/>
              </a:ext>
            </a:extLst>
          </p:cNvPr>
          <p:cNvSpPr/>
          <p:nvPr/>
        </p:nvSpPr>
        <p:spPr>
          <a:xfrm>
            <a:off x="0" y="1332359"/>
            <a:ext cx="8695072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evalúa la gestión del Gobierno nacional en su conjunto hasta este momento? -%- Tendencia desde octubre 2017. Base: votantes del FPV.</a:t>
            </a:r>
            <a:endParaRPr lang="es-ES" sz="2000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Gestión del Gobierno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8108" y="784028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Se reducen los sorprendidos favorablemente entre opositores y se afianza el rechazo.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632188" y="6781027"/>
            <a:ext cx="34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982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77459"/>
              </p:ext>
            </p:extLst>
          </p:nvPr>
        </p:nvGraphicFramePr>
        <p:xfrm>
          <a:off x="4410596" y="3349139"/>
          <a:ext cx="5976662" cy="24060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592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2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7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7066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626">
                <a:tc vMerge="1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Votó a Cambiemos</a:t>
                      </a:r>
                      <a:endParaRPr lang="es-A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Votó al FPV</a:t>
                      </a:r>
                      <a:endParaRPr lang="es-E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416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effectLst/>
                          <a:latin typeface="+mn-lt"/>
                        </a:rPr>
                        <a:t>Planificada</a:t>
                      </a:r>
                      <a:endParaRPr lang="es-E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62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86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416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Casual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35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416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Ns</a:t>
                      </a:r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nc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449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/>
          </p:nvPr>
        </p:nvGraphicFramePr>
        <p:xfrm>
          <a:off x="-269924" y="2917091"/>
          <a:ext cx="4992931" cy="3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602284" y="2623592"/>
            <a:ext cx="100811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13" b="1" dirty="0" smtClean="0">
                <a:solidFill>
                  <a:prstClr val="black"/>
                </a:solidFill>
              </a:rPr>
              <a:t>NS/NC </a:t>
            </a:r>
          </a:p>
          <a:p>
            <a:pPr algn="ctr"/>
            <a:r>
              <a:rPr lang="es-AR" sz="1213" b="1" dirty="0">
                <a:solidFill>
                  <a:prstClr val="black"/>
                </a:solidFill>
              </a:rPr>
              <a:t>3</a:t>
            </a:r>
            <a:r>
              <a:rPr lang="es-AR" sz="1213" b="1" dirty="0" smtClean="0">
                <a:solidFill>
                  <a:prstClr val="black"/>
                </a:solidFill>
              </a:rPr>
              <a:t>%</a:t>
            </a:r>
            <a:endParaRPr lang="es-AR" sz="1213" b="1" dirty="0">
              <a:solidFill>
                <a:prstClr val="black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13323" y="714006"/>
            <a:ext cx="1069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Más de la mitad de los encuestados </a:t>
            </a:r>
            <a:r>
              <a:rPr lang="es-ES" sz="1800" dirty="0" smtClean="0"/>
              <a:t>consideran que </a:t>
            </a:r>
            <a:r>
              <a:rPr lang="es-ES" sz="1800" dirty="0" smtClean="0"/>
              <a:t>la aparición pública de los cuadernos </a:t>
            </a:r>
            <a:r>
              <a:rPr lang="es-ES" sz="1800" dirty="0" smtClean="0"/>
              <a:t>fue un </a:t>
            </a:r>
            <a:r>
              <a:rPr lang="es-ES" sz="1800" dirty="0" smtClean="0"/>
              <a:t>hecho planeado. </a:t>
            </a:r>
            <a:r>
              <a:rPr lang="es-ES" sz="1800" dirty="0" smtClean="0"/>
              <a:t>Incluso 4 de cada 10 votantes de Cambiemos tienen esta percepción.</a:t>
            </a:r>
            <a:endParaRPr lang="es-ES" sz="1800" dirty="0"/>
          </a:p>
        </p:txBody>
      </p:sp>
      <p:sp>
        <p:nvSpPr>
          <p:cNvPr id="15" name="14 Rectángulo"/>
          <p:cNvSpPr/>
          <p:nvPr/>
        </p:nvSpPr>
        <p:spPr>
          <a:xfrm>
            <a:off x="-13323" y="1620391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¿Usted cree que la revelación de </a:t>
            </a:r>
            <a:r>
              <a:rPr lang="es-AR" sz="2000" b="1" dirty="0"/>
              <a:t>los </a:t>
            </a:r>
            <a:r>
              <a:rPr lang="es-AR" sz="2000" b="1" dirty="0" smtClean="0"/>
              <a:t>“cuadernos de las coimas” fue…? -% Total y según el voto en el balotaje. </a:t>
            </a:r>
            <a:endParaRPr lang="es-ES" sz="2000" b="1" dirty="0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Revelación de </a:t>
            </a:r>
            <a:r>
              <a:rPr lang="es-ES" sz="2800" b="1" dirty="0">
                <a:latin typeface="+mj-lt"/>
                <a:ea typeface="+mj-ea"/>
                <a:cs typeface="+mj-cs"/>
              </a:rPr>
              <a:t>los 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“cuadernos de las coimas”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0149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699108" y="3125748"/>
            <a:ext cx="102626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13" b="1" dirty="0" smtClean="0">
                <a:solidFill>
                  <a:prstClr val="white"/>
                </a:solidFill>
              </a:rPr>
              <a:t>NS/NC</a:t>
            </a:r>
          </a:p>
          <a:p>
            <a:pPr algn="ctr"/>
            <a:r>
              <a:rPr lang="es-AR" sz="1213" b="1" dirty="0" smtClean="0">
                <a:solidFill>
                  <a:prstClr val="white"/>
                </a:solidFill>
              </a:rPr>
              <a:t>5%</a:t>
            </a:r>
            <a:endParaRPr lang="es-AR" sz="1213" b="1" dirty="0">
              <a:solidFill>
                <a:prstClr val="white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010996" y="7010629"/>
            <a:ext cx="2352393" cy="402567"/>
          </a:xfrm>
          <a:prstGeom prst="rect">
            <a:avLst/>
          </a:prstGeom>
        </p:spPr>
        <p:txBody>
          <a:bodyPr/>
          <a:lstStyle/>
          <a:p>
            <a:pPr algn="r"/>
            <a:fld id="{A09CF76D-8B1A-45E4-93D3-08F3A2868670}" type="slidenum">
              <a:rPr lang="es-AR" sz="2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15</a:t>
            </a:fld>
            <a:endParaRPr lang="es-A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6 Gráfico"/>
          <p:cNvGraphicFramePr/>
          <p:nvPr>
            <p:extLst/>
          </p:nvPr>
        </p:nvGraphicFramePr>
        <p:xfrm>
          <a:off x="-215589" y="3006888"/>
          <a:ext cx="4992931" cy="3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71881" y="2604613"/>
            <a:ext cx="141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</a:rPr>
              <a:t>Internas del </a:t>
            </a:r>
            <a:r>
              <a:rPr lang="es-AR" sz="1400" b="1" dirty="0" err="1" smtClean="0">
                <a:solidFill>
                  <a:prstClr val="black"/>
                </a:solidFill>
              </a:rPr>
              <a:t>kirchnerismo</a:t>
            </a:r>
            <a:endParaRPr lang="es-AR" sz="1400" b="1" dirty="0" smtClean="0">
              <a:solidFill>
                <a:prstClr val="black"/>
              </a:solidFill>
            </a:endParaRPr>
          </a:p>
          <a:p>
            <a:pPr algn="ctr"/>
            <a:r>
              <a:rPr lang="es-AR" sz="1400" b="1" dirty="0" smtClean="0">
                <a:solidFill>
                  <a:prstClr val="black"/>
                </a:solidFill>
              </a:rPr>
              <a:t>9%</a:t>
            </a:r>
            <a:endParaRPr lang="es-AR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04074"/>
              </p:ext>
            </p:extLst>
          </p:nvPr>
        </p:nvGraphicFramePr>
        <p:xfrm>
          <a:off x="4536939" y="3420591"/>
          <a:ext cx="5832647" cy="242976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897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8672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473">
                <a:tc vMerge="1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Votó</a:t>
                      </a:r>
                      <a:r>
                        <a:rPr lang="es-AR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 Cambiemos</a:t>
                      </a:r>
                      <a:endParaRPr lang="es-A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Votó al FPV</a:t>
                      </a:r>
                      <a:endParaRPr lang="es-E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796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effectLst/>
                          <a:latin typeface="+mn-lt"/>
                        </a:rPr>
                        <a:t>Decisión</a:t>
                      </a:r>
                      <a:r>
                        <a:rPr lang="es-ES" sz="2000" b="0" i="0" u="none" strike="noStrike" baseline="0" dirty="0" smtClean="0">
                          <a:effectLst/>
                          <a:latin typeface="+mn-lt"/>
                        </a:rPr>
                        <a:t> de la Justicia</a:t>
                      </a:r>
                      <a:endParaRPr lang="es-E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41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67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796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Manejo</a:t>
                      </a:r>
                      <a:r>
                        <a:rPr lang="es-AR" sz="2000" b="0" i="0" u="none" strike="noStrike" baseline="0" dirty="0" smtClean="0">
                          <a:effectLst/>
                          <a:latin typeface="+mn-lt"/>
                        </a:rPr>
                        <a:t> del Gobierno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50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83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796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Internas</a:t>
                      </a:r>
                      <a:r>
                        <a:rPr lang="es-AR" sz="2000" b="0" i="0" u="none" strike="noStrike" baseline="0" dirty="0" smtClean="0">
                          <a:effectLst/>
                          <a:latin typeface="+mn-lt"/>
                        </a:rPr>
                        <a:t> del </a:t>
                      </a:r>
                      <a:r>
                        <a:rPr lang="es-AR" sz="2000" b="0" i="0" u="none" strike="noStrike" baseline="0" dirty="0" err="1" smtClean="0">
                          <a:effectLst/>
                          <a:latin typeface="+mn-lt"/>
                        </a:rPr>
                        <a:t>kirchnerismo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71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0" y="1764407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¿Y considera que fue…? -% Total y según el voto en el balotaje. </a:t>
            </a:r>
            <a:endParaRPr lang="es-ES" sz="2000" b="1" dirty="0"/>
          </a:p>
        </p:txBody>
      </p:sp>
      <p:sp>
        <p:nvSpPr>
          <p:cNvPr id="19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19148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Revelación de </a:t>
            </a:r>
            <a:r>
              <a:rPr lang="es-ES" sz="2800" b="1" dirty="0">
                <a:latin typeface="+mj-lt"/>
                <a:ea typeface="+mj-ea"/>
                <a:cs typeface="+mj-cs"/>
              </a:rPr>
              <a:t>los 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“cuadernos de las coimas”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13323" y="961286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Al definir el responsable de exponer la causa, </a:t>
            </a:r>
            <a:r>
              <a:rPr lang="es-ES" sz="1800" dirty="0" smtClean="0"/>
              <a:t>las posiciones pol</a:t>
            </a:r>
            <a:r>
              <a:rPr lang="es-ES" sz="1800" dirty="0" smtClean="0"/>
              <a:t>íticas marcan las respuestas.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4801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98656"/>
              </p:ext>
            </p:extLst>
          </p:nvPr>
        </p:nvGraphicFramePr>
        <p:xfrm>
          <a:off x="4266580" y="3195429"/>
          <a:ext cx="6192687" cy="30033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8134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079">
                <a:tc vMerge="1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Votó</a:t>
                      </a:r>
                      <a:r>
                        <a:rPr lang="es-AR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 Cambiemos</a:t>
                      </a:r>
                      <a:endParaRPr lang="es-A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Votó al FPV</a:t>
                      </a:r>
                      <a:endParaRPr lang="es-E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384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Coimas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37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384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effectLst/>
                          <a:latin typeface="+mn-lt"/>
                        </a:rPr>
                        <a:t>Aportes</a:t>
                      </a:r>
                      <a:r>
                        <a:rPr lang="es-ES" sz="2000" b="0" i="0" u="none" strike="noStrike" baseline="0" dirty="0" smtClean="0">
                          <a:effectLst/>
                          <a:latin typeface="+mn-lt"/>
                        </a:rPr>
                        <a:t> de campaña</a:t>
                      </a:r>
                      <a:endParaRPr lang="es-E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423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Ambos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47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Ns</a:t>
                      </a:r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nc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159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/>
          </p:nvPr>
        </p:nvGraphicFramePr>
        <p:xfrm>
          <a:off x="-269925" y="2815647"/>
          <a:ext cx="4992931" cy="3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440316" y="3169546"/>
            <a:ext cx="9361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white"/>
                </a:solidFill>
              </a:rPr>
              <a:t>NS/NC</a:t>
            </a:r>
          </a:p>
          <a:p>
            <a:pPr algn="ctr"/>
            <a:r>
              <a:rPr lang="es-AR" sz="1400" b="1" dirty="0" smtClean="0">
                <a:solidFill>
                  <a:prstClr val="white"/>
                </a:solidFill>
              </a:rPr>
              <a:t>10%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682404" y="5761473"/>
            <a:ext cx="1305533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</a:rPr>
              <a:t>Aportes de campaña</a:t>
            </a:r>
          </a:p>
          <a:p>
            <a:pPr algn="ctr"/>
            <a:r>
              <a:rPr lang="es-AR" sz="1400" b="1" dirty="0" smtClean="0">
                <a:solidFill>
                  <a:prstClr val="black"/>
                </a:solidFill>
              </a:rPr>
              <a:t>5%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0" y="1593900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De acuerdo a su opinión, la participación de los empresarios estuvo relacionada con… -% Total y según el voto en el balotaje. </a:t>
            </a:r>
            <a:endParaRPr lang="es-ES" sz="2000" b="1" dirty="0"/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60659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Participación de los empresarios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772" y="917909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Baja credibilidad del argumento que relaciona los pagos con aportes de campaña.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93222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20539"/>
              </p:ext>
            </p:extLst>
          </p:nvPr>
        </p:nvGraphicFramePr>
        <p:xfrm>
          <a:off x="4554871" y="3348583"/>
          <a:ext cx="5688632" cy="242512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808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7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2884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800">
                <a:tc vMerge="1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s-AR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Votó</a:t>
                      </a:r>
                      <a:r>
                        <a:rPr lang="es-AR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 Cambiemos</a:t>
                      </a:r>
                      <a:endParaRPr lang="es-A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effectLst/>
                          <a:latin typeface="+mn-lt"/>
                        </a:rPr>
                        <a:t>Sí,</a:t>
                      </a:r>
                      <a:r>
                        <a:rPr lang="es-ES" sz="2000" b="0" i="0" u="none" strike="noStrike" baseline="0" dirty="0" smtClean="0">
                          <a:effectLst/>
                          <a:latin typeface="+mn-lt"/>
                        </a:rPr>
                        <a:t> totalmente</a:t>
                      </a:r>
                      <a:endParaRPr lang="es-E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52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Sí,</a:t>
                      </a:r>
                      <a:r>
                        <a:rPr lang="es-AR" sz="2000" b="0" i="0" u="none" strike="noStrike" baseline="0" dirty="0" smtClean="0">
                          <a:effectLst/>
                          <a:latin typeface="+mn-lt"/>
                        </a:rPr>
                        <a:t> parcialmente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26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35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No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43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75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68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/>
          </p:nvPr>
        </p:nvGraphicFramePr>
        <p:xfrm>
          <a:off x="-212648" y="2772519"/>
          <a:ext cx="4992931" cy="3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0" y="1764407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¿Considera que la verdadera organizadora de todo el sistema es Cristina Fernández de Kirchner? -% Total y según el voto en el balotaje. </a:t>
            </a:r>
            <a:endParaRPr lang="es-ES" sz="2000" b="1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60659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Futuro judicial de Cristina Fernández de Kirchner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72" y="917909"/>
            <a:ext cx="1069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Más de la mitad de los encuestados vinculan directamente a la ex presidenta </a:t>
            </a:r>
            <a:r>
              <a:rPr lang="es-ES" sz="1800" dirty="0" smtClean="0"/>
              <a:t>con </a:t>
            </a:r>
            <a:r>
              <a:rPr lang="es-ES" sz="1800" dirty="0" smtClean="0"/>
              <a:t>los hechos de corrupción en la obra pública.</a:t>
            </a:r>
          </a:p>
        </p:txBody>
      </p:sp>
    </p:spTree>
    <p:extLst>
      <p:ext uri="{BB962C8B-B14F-4D97-AF65-F5344CB8AC3E}">
        <p14:creationId xmlns:p14="http://schemas.microsoft.com/office/powerpoint/2010/main" val="419683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87074"/>
              </p:ext>
            </p:extLst>
          </p:nvPr>
        </p:nvGraphicFramePr>
        <p:xfrm>
          <a:off x="4641611" y="3662954"/>
          <a:ext cx="5688632" cy="242512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793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7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2884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800">
                <a:tc vMerge="1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s-AR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effectLst/>
                          <a:latin typeface="+mn-lt"/>
                        </a:rPr>
                        <a:t>Sí</a:t>
                      </a:r>
                      <a:endParaRPr lang="es-E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91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71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Ns</a:t>
                      </a:r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nc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68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/>
          </p:nvPr>
        </p:nvGraphicFramePr>
        <p:xfrm>
          <a:off x="-125908" y="3086890"/>
          <a:ext cx="4992931" cy="3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605316" y="2729112"/>
            <a:ext cx="9361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</a:rPr>
              <a:t>NS/NC</a:t>
            </a:r>
          </a:p>
          <a:p>
            <a:pPr algn="ctr"/>
            <a:r>
              <a:rPr lang="es-AR" sz="1400" b="1" dirty="0" smtClean="0">
                <a:solidFill>
                  <a:prstClr val="black"/>
                </a:solidFill>
              </a:rPr>
              <a:t>6%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772" y="1836415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¿Cree que Cristina Fernández de Kirchner debería ir presa? -% Total y según el voto en el balotaje. </a:t>
            </a:r>
            <a:endParaRPr lang="es-ES" sz="2000" b="1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60659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Futuro judicial de Cristina Fernández de Kirchner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72" y="1056408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La opinión mayoritaria se inclina hacia que la </a:t>
            </a:r>
            <a:r>
              <a:rPr lang="es-ES" sz="1800" dirty="0" smtClean="0"/>
              <a:t>ex </a:t>
            </a:r>
            <a:r>
              <a:rPr lang="es-ES" sz="1800" dirty="0" smtClean="0"/>
              <a:t>presidenta debería ir presa por hechos de corrupción.</a:t>
            </a:r>
          </a:p>
        </p:txBody>
      </p:sp>
    </p:spTree>
    <p:extLst>
      <p:ext uri="{BB962C8B-B14F-4D97-AF65-F5344CB8AC3E}">
        <p14:creationId xmlns:p14="http://schemas.microsoft.com/office/powerpoint/2010/main" val="3578649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/>
          </p:nvPr>
        </p:nvGraphicFramePr>
        <p:xfrm>
          <a:off x="306140" y="2340471"/>
          <a:ext cx="10153128" cy="423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30770" y="6581736"/>
            <a:ext cx="3592825" cy="343786"/>
          </a:xfrm>
          <a:prstGeom prst="rect">
            <a:avLst/>
          </a:prstGeom>
          <a:noFill/>
        </p:spPr>
        <p:txBody>
          <a:bodyPr wrap="square" lIns="88366" tIns="44183" rIns="88366" bIns="44183" rtlCol="0">
            <a:spAutoFit/>
          </a:bodyPr>
          <a:lstStyle/>
          <a:p>
            <a:pPr algn="ctr"/>
            <a:r>
              <a:rPr lang="es-AR" sz="1654" i="1" dirty="0">
                <a:solidFill>
                  <a:prstClr val="black"/>
                </a:solidFill>
              </a:rPr>
              <a:t>Fuente: </a:t>
            </a:r>
            <a:r>
              <a:rPr lang="es-AR" sz="1654" i="1" dirty="0" err="1">
                <a:solidFill>
                  <a:prstClr val="black"/>
                </a:solidFill>
              </a:rPr>
              <a:t>D’Alessio</a:t>
            </a:r>
            <a:r>
              <a:rPr lang="es-AR" sz="1654" i="1" dirty="0">
                <a:solidFill>
                  <a:prstClr val="black"/>
                </a:solidFill>
              </a:rPr>
              <a:t> IROL/</a:t>
            </a:r>
            <a:r>
              <a:rPr lang="es-AR" sz="1654" i="1" dirty="0" err="1">
                <a:solidFill>
                  <a:prstClr val="black"/>
                </a:solidFill>
              </a:rPr>
              <a:t>Berensztein</a:t>
            </a:r>
            <a:endParaRPr lang="es-AR" sz="1654" i="1" dirty="0">
              <a:solidFill>
                <a:prstClr val="black"/>
              </a:solidFill>
            </a:endParaRPr>
          </a:p>
        </p:txBody>
      </p:sp>
      <p:sp>
        <p:nvSpPr>
          <p:cNvPr id="7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03084" y="6992405"/>
            <a:ext cx="2352393" cy="402567"/>
          </a:xfrm>
        </p:spPr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1482377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¿Cree que Cristina Fernández de Kirchner debería ir presa? -% Respuestas afirmativas entre Julio 2016 y Agosto 2018. </a:t>
            </a:r>
            <a:endParaRPr lang="es-ES" sz="2000" b="1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-107801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Futuro judicial de Cristina Fernández de Kirchner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9965" y="546836"/>
            <a:ext cx="1069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La </a:t>
            </a:r>
            <a:r>
              <a:rPr lang="es-ES" sz="1800" dirty="0" smtClean="0"/>
              <a:t>percepción de que la ex presidenta debería ir presa </a:t>
            </a:r>
            <a:r>
              <a:rPr lang="es-ES" sz="1800" dirty="0" smtClean="0"/>
              <a:t>presenta </a:t>
            </a:r>
            <a:r>
              <a:rPr lang="es-ES" sz="1800" dirty="0" smtClean="0"/>
              <a:t>sus picos más altos en los </a:t>
            </a:r>
            <a:r>
              <a:rPr lang="es-ES" sz="1800" dirty="0" smtClean="0"/>
              <a:t>períodos </a:t>
            </a:r>
            <a:r>
              <a:rPr lang="es-ES" sz="1800" dirty="0" smtClean="0"/>
              <a:t>donde se la relacionó con alguna causa judicial de corrupción, como su procesamiento en diciembre de 2016 y actualmente con la causa </a:t>
            </a:r>
            <a:r>
              <a:rPr lang="es-ES" sz="1800" dirty="0" smtClean="0"/>
              <a:t>cuadernos</a:t>
            </a:r>
            <a:r>
              <a:rPr lang="es-E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7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-35793"/>
            <a:ext cx="10693400" cy="1077058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 defTabSz="1041217"/>
            <a:r>
              <a:rPr lang="es-ES" sz="4000" b="1" i="1" dirty="0">
                <a:solidFill>
                  <a:srgbClr val="339966"/>
                </a:solidFill>
              </a:rPr>
              <a:t>HUMOR SOCIAL Y POLÍTICO</a:t>
            </a:r>
          </a:p>
          <a:p>
            <a:pPr algn="ctr" defTabSz="1041217"/>
            <a:r>
              <a:rPr lang="es-ES" sz="2400" b="1" i="1" dirty="0" smtClean="0">
                <a:solidFill>
                  <a:prstClr val="black"/>
                </a:solidFill>
              </a:rPr>
              <a:t>Resumen</a:t>
            </a:r>
            <a:endParaRPr lang="es-ES" sz="2400" b="1" i="1" dirty="0">
              <a:solidFill>
                <a:prstClr val="black"/>
              </a:solidFill>
            </a:endParaRPr>
          </a:p>
        </p:txBody>
      </p:sp>
      <p:pic>
        <p:nvPicPr>
          <p:cNvPr id="1031" name="Picture 7" descr="Resultado de imagen para mapa argentin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476373"/>
            <a:ext cx="1944216" cy="40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2178348" y="1453730"/>
            <a:ext cx="7973423" cy="5063206"/>
          </a:xfrm>
          <a:prstGeom prst="wedgeRectCallout">
            <a:avLst>
              <a:gd name="adj1" fmla="val -53237"/>
              <a:gd name="adj2" fmla="val -19009"/>
            </a:avLst>
          </a:prstGeom>
          <a:solidFill>
            <a:srgbClr val="FFFFFF"/>
          </a:solidFill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1800" b="1" dirty="0">
                <a:solidFill>
                  <a:prstClr val="black"/>
                </a:solidFill>
              </a:rPr>
              <a:t>La preocupación por el presente y el futuro económico sigue en aumento. 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1800" b="1" dirty="0">
                <a:solidFill>
                  <a:prstClr val="black"/>
                </a:solidFill>
              </a:rPr>
              <a:t>La confianza en la gestión predomina entre votantes de Cambiemos, pero no merman los signos de agotamiento. Oficialistas y opositores esperan mayor empatía hacia el ciudadano.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1800" b="1" dirty="0">
                <a:solidFill>
                  <a:prstClr val="black"/>
                </a:solidFill>
              </a:rPr>
              <a:t>Los temas económicos </a:t>
            </a:r>
            <a:r>
              <a:rPr lang="es-ES" sz="1800" b="1" dirty="0" smtClean="0">
                <a:solidFill>
                  <a:prstClr val="black"/>
                </a:solidFill>
              </a:rPr>
              <a:t>son </a:t>
            </a:r>
            <a:r>
              <a:rPr lang="es-ES" sz="1800" b="1" dirty="0">
                <a:solidFill>
                  <a:prstClr val="black"/>
                </a:solidFill>
              </a:rPr>
              <a:t>los que más preocupan. La inseguridad </a:t>
            </a:r>
            <a:r>
              <a:rPr lang="es-ES" sz="1800" b="1" dirty="0" smtClean="0">
                <a:solidFill>
                  <a:prstClr val="black"/>
                </a:solidFill>
              </a:rPr>
              <a:t>continua </a:t>
            </a:r>
            <a:r>
              <a:rPr lang="es-ES" sz="1800" b="1" dirty="0">
                <a:solidFill>
                  <a:prstClr val="black"/>
                </a:solidFill>
              </a:rPr>
              <a:t>generando un fuerte temor. Le siguen temas políticos: corrupción (pasada y presente) y entrega indiscriminada de subsidios.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1800" b="1" dirty="0">
                <a:solidFill>
                  <a:prstClr val="black"/>
                </a:solidFill>
              </a:rPr>
              <a:t>Pese a esto, no se registran señales fuertes de crisis en la economía cotidiana: existe capacidad de </a:t>
            </a:r>
            <a:r>
              <a:rPr lang="es-ES" sz="1800" b="1" dirty="0" smtClean="0">
                <a:solidFill>
                  <a:prstClr val="black"/>
                </a:solidFill>
              </a:rPr>
              <a:t>ahorro y </a:t>
            </a:r>
            <a:r>
              <a:rPr lang="es-ES" sz="1800" b="1" dirty="0">
                <a:solidFill>
                  <a:prstClr val="black"/>
                </a:solidFill>
              </a:rPr>
              <a:t>se mantienen proyectos.</a:t>
            </a:r>
          </a:p>
          <a:p>
            <a:pPr marL="342900" lvl="1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1800" b="1" dirty="0" smtClean="0">
                <a:solidFill>
                  <a:prstClr val="black"/>
                </a:solidFill>
              </a:rPr>
              <a:t>Ley </a:t>
            </a:r>
            <a:r>
              <a:rPr lang="es-ES" sz="1800" b="1" dirty="0">
                <a:solidFill>
                  <a:prstClr val="black"/>
                </a:solidFill>
              </a:rPr>
              <a:t>para recuperar bienes de la corrupción: recibe un amplio apoyo, con algunas dudas entre opositores, presuntamente por temor a que perjudique a sus candidatos.</a:t>
            </a:r>
          </a:p>
          <a:p>
            <a:pPr marL="342900" lvl="1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1800" b="1" dirty="0" smtClean="0">
                <a:solidFill>
                  <a:prstClr val="black"/>
                </a:solidFill>
              </a:rPr>
              <a:t>Las </a:t>
            </a:r>
            <a:r>
              <a:rPr lang="es-ES" sz="1800" b="1" dirty="0">
                <a:solidFill>
                  <a:prstClr val="black"/>
                </a:solidFill>
              </a:rPr>
              <a:t>principales figuras de Cambiemos no logran revertir la tendencia a la baja. </a:t>
            </a:r>
            <a:r>
              <a:rPr lang="es-ES" sz="1800" b="1" dirty="0" smtClean="0">
                <a:solidFill>
                  <a:prstClr val="black"/>
                </a:solidFill>
              </a:rPr>
              <a:t>Sin embargo, </a:t>
            </a:r>
            <a:r>
              <a:rPr lang="es-ES" sz="1800" b="1" dirty="0">
                <a:solidFill>
                  <a:prstClr val="black"/>
                </a:solidFill>
              </a:rPr>
              <a:t>se encuentran lejos de los dirigentes de la oposición, encabezada por CFK, sin un amplio consenso</a:t>
            </a:r>
            <a:r>
              <a:rPr lang="es-ES" sz="1800" b="1" dirty="0" smtClean="0">
                <a:solidFill>
                  <a:prstClr val="black"/>
                </a:solidFill>
              </a:rPr>
              <a:t>.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7" name="7 Marcador de número de diapositiva"/>
          <p:cNvSpPr txBox="1">
            <a:spLocks/>
          </p:cNvSpPr>
          <p:nvPr/>
        </p:nvSpPr>
        <p:spPr>
          <a:xfrm>
            <a:off x="9908266" y="180231"/>
            <a:ext cx="810196" cy="40163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marL="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AA32B2-76B9-4B07-9B6B-DB4CCB5882FA}" type="slidenum">
              <a:rPr lang="es-ES" sz="13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2</a:t>
            </a:fld>
            <a:endParaRPr lang="es-E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97558"/>
              </p:ext>
            </p:extLst>
          </p:nvPr>
        </p:nvGraphicFramePr>
        <p:xfrm>
          <a:off x="4367709" y="2811625"/>
          <a:ext cx="6048673" cy="33786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923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5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344">
                <a:tc vMerge="1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s-AR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60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effectLst/>
                          <a:latin typeface="+mn-lt"/>
                        </a:rPr>
                        <a:t>Todos</a:t>
                      </a:r>
                      <a:endParaRPr lang="es-E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Algunos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70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80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Nadie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30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Ns</a:t>
                      </a:r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s-AR" sz="2000" b="0" i="0" u="none" strike="noStrike" dirty="0" err="1" smtClean="0">
                          <a:effectLst/>
                          <a:latin typeface="+mn-lt"/>
                        </a:rPr>
                        <a:t>nc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5" name="14 Gráfico"/>
          <p:cNvGraphicFramePr/>
          <p:nvPr>
            <p:extLst/>
          </p:nvPr>
        </p:nvGraphicFramePr>
        <p:xfrm>
          <a:off x="-312812" y="2812987"/>
          <a:ext cx="4992931" cy="3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595401" y="2454360"/>
            <a:ext cx="93610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prstClr val="black"/>
                </a:solidFill>
              </a:rPr>
              <a:t>NS/NC</a:t>
            </a:r>
          </a:p>
          <a:p>
            <a:pPr algn="ctr"/>
            <a:r>
              <a:rPr lang="es-AR" sz="1200" b="1" dirty="0" smtClean="0">
                <a:solidFill>
                  <a:prstClr val="black"/>
                </a:solidFill>
              </a:rPr>
              <a:t>3%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047607" y="3071358"/>
            <a:ext cx="9361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prstClr val="white"/>
                </a:solidFill>
              </a:rPr>
              <a:t>Todos</a:t>
            </a:r>
          </a:p>
          <a:p>
            <a:pPr algn="ctr"/>
            <a:r>
              <a:rPr lang="es-AR" sz="1600" b="1" dirty="0">
                <a:solidFill>
                  <a:prstClr val="white"/>
                </a:solidFill>
              </a:rPr>
              <a:t>8</a:t>
            </a:r>
            <a:r>
              <a:rPr lang="es-AR" sz="1600" b="1" dirty="0" smtClean="0">
                <a:solidFill>
                  <a:prstClr val="white"/>
                </a:solidFill>
              </a:rPr>
              <a:t>%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519" y="1620391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¿Considera que va a haber condenas en esta causa? -% Total y según el voto en el balotaje.</a:t>
            </a:r>
            <a:endParaRPr lang="es-ES" sz="2000" b="1" dirty="0"/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-107801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9965" y="995749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Sensación de que </a:t>
            </a:r>
            <a:r>
              <a:rPr lang="es-ES" sz="1800" dirty="0" smtClean="0"/>
              <a:t>solo algunos de los implicados en la causa </a:t>
            </a:r>
            <a:r>
              <a:rPr lang="es-ES" sz="1800" dirty="0" smtClean="0"/>
              <a:t>llegarán a ser condenados.</a:t>
            </a:r>
            <a:endParaRPr lang="es-ES" sz="1800" dirty="0" smtClean="0"/>
          </a:p>
        </p:txBody>
      </p:sp>
      <p:sp>
        <p:nvSpPr>
          <p:cNvPr id="21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152400" y="108223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Futuro judicial de los implicados en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causa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279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27975"/>
              </p:ext>
            </p:extLst>
          </p:nvPr>
        </p:nvGraphicFramePr>
        <p:xfrm>
          <a:off x="4547625" y="3534041"/>
          <a:ext cx="5688632" cy="242512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743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7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2884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800">
                <a:tc vMerge="1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s-AR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effectLst/>
                          <a:latin typeface="+mn-lt"/>
                        </a:rPr>
                        <a:t>Continuará</a:t>
                      </a:r>
                      <a:endParaRPr lang="es-E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52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26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78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Disminuirá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43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65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898">
                <a:tc>
                  <a:txBody>
                    <a:bodyPr/>
                    <a:lstStyle/>
                    <a:p>
                      <a:pPr algn="l" fontAlgn="t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Desaparecerá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es-A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68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/>
          </p:nvPr>
        </p:nvGraphicFramePr>
        <p:xfrm>
          <a:off x="-219894" y="2957977"/>
          <a:ext cx="4992931" cy="3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1379273" y="2669945"/>
            <a:ext cx="1368152" cy="8029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 smtClean="0">
                <a:solidFill>
                  <a:prstClr val="black"/>
                </a:solidFill>
              </a:rPr>
              <a:t>Desaparecerá</a:t>
            </a:r>
          </a:p>
          <a:p>
            <a:pPr algn="ctr"/>
            <a:r>
              <a:rPr lang="es-AR" sz="1200" b="1" dirty="0" smtClean="0">
                <a:solidFill>
                  <a:prstClr val="black"/>
                </a:solidFill>
              </a:rPr>
              <a:t>5%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-9965" y="1764407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¿Cree que a partir de esto cambiará el manejo de las coimas en la obra pública? -% Total y según el voto en el balotaje.</a:t>
            </a:r>
            <a:endParaRPr lang="es-ES" sz="2000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9965" y="857250"/>
            <a:ext cx="1069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Gran apuesta por parte de los votantes de Cambiemos hacia una disminución de la corrupción en la obra pública.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A diferencia de los votantes del FPV que aseguran una continuidad de la presencia de coimas.</a:t>
            </a: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152400" y="108223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noProof="0" dirty="0" smtClean="0">
                <a:latin typeface="+mj-lt"/>
                <a:ea typeface="+mj-ea"/>
                <a:cs typeface="+mj-cs"/>
              </a:rPr>
              <a:t>Coimas en la obra pública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F8CFA2CC-B4D5-4DF0-BB40-2B0250B7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3321" y="796946"/>
            <a:ext cx="1069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Importante apoyo a la ley para recuperar bienes de la corrupción, especialmente entre oficialistas. Opositores también la aceptan, pero con reparos (presuntamente, podrían percibir que afectaría a sus principales dirigentes).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1941609"/>
            <a:ext cx="920435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2000" b="1" dirty="0"/>
              <a:t>Respecto de la ley que autoriza al Estado a recuperar bienes y dinero incautado por corrupción, Ud. considera que debería... -%- </a:t>
            </a:r>
            <a:r>
              <a:rPr lang="es-ES" sz="2000" b="1" dirty="0"/>
              <a:t>Total julio y según </a:t>
            </a:r>
            <a:r>
              <a:rPr lang="es-AR" sz="2000" b="1" dirty="0"/>
              <a:t>voto en el balotaje.</a:t>
            </a:r>
            <a:endParaRPr lang="es-ES" sz="2000" b="1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28C6EFDC-183F-4265-853E-BDCEDF658FF7}"/>
              </a:ext>
            </a:extLst>
          </p:cNvPr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atin typeface="+mj-lt"/>
                <a:ea typeface="+mj-ea"/>
                <a:cs typeface="+mj-cs"/>
              </a:rPr>
              <a:t>Ley para recuperar bienes de la corrupción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20 Gráfico"/>
          <p:cNvGraphicFramePr/>
          <p:nvPr>
            <p:extLst>
              <p:ext uri="{D42A27DB-BD31-4B8C-83A1-F6EECF244321}">
                <p14:modId xmlns:p14="http://schemas.microsoft.com/office/powerpoint/2010/main" val="2767756691"/>
              </p:ext>
            </p:extLst>
          </p:nvPr>
        </p:nvGraphicFramePr>
        <p:xfrm>
          <a:off x="439067" y="2650788"/>
          <a:ext cx="5184576" cy="397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21 CuadroTexto"/>
          <p:cNvSpPr txBox="1"/>
          <p:nvPr/>
        </p:nvSpPr>
        <p:spPr>
          <a:xfrm>
            <a:off x="3940391" y="2823364"/>
            <a:ext cx="2937508" cy="120032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/>
              <a:t>Seguir adelante, aunque origine problemas con partidarios de quienes cometieron ilícitos</a:t>
            </a:r>
            <a:endParaRPr lang="es-ES" sz="1800" dirty="0"/>
          </a:p>
        </p:txBody>
      </p:sp>
      <p:sp>
        <p:nvSpPr>
          <p:cNvPr id="20" name="22 CuadroTexto"/>
          <p:cNvSpPr txBox="1"/>
          <p:nvPr/>
        </p:nvSpPr>
        <p:spPr>
          <a:xfrm>
            <a:off x="-48987" y="3537744"/>
            <a:ext cx="1514643" cy="147732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/>
              <a:t>No seguir adelante para tratar de tranquilizar los ánimos</a:t>
            </a:r>
            <a:endParaRPr lang="es-ES" sz="1800" dirty="0"/>
          </a:p>
        </p:txBody>
      </p:sp>
      <p:sp>
        <p:nvSpPr>
          <p:cNvPr id="21" name="23 CuadroTexto"/>
          <p:cNvSpPr txBox="1"/>
          <p:nvPr/>
        </p:nvSpPr>
        <p:spPr>
          <a:xfrm>
            <a:off x="1422081" y="2683764"/>
            <a:ext cx="2477077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dirty="0"/>
              <a:t>No responde</a:t>
            </a: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79440"/>
              </p:ext>
            </p:extLst>
          </p:nvPr>
        </p:nvGraphicFramePr>
        <p:xfrm>
          <a:off x="5371762" y="3453393"/>
          <a:ext cx="4876508" cy="278447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346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Seguir</a:t>
                      </a:r>
                      <a:r>
                        <a:rPr lang="es-ES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adelante</a:t>
                      </a:r>
                      <a:endParaRPr lang="es-E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seguir adelante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Otra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543">
                <a:tc gridSpan="3">
                  <a:txBody>
                    <a:bodyPr/>
                    <a:lstStyle/>
                    <a:p>
                      <a:pPr marL="0" marR="0" indent="0" algn="r" defTabSz="91359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Fuente: </a:t>
                      </a:r>
                      <a:r>
                        <a:rPr lang="es-ES" sz="1800" i="1" dirty="0"/>
                        <a:t>D’Alessio IROL/ Berensztein®</a:t>
                      </a:r>
                      <a:endParaRPr lang="es-ES" sz="18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1274734" y="6280961"/>
            <a:ext cx="34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25" name="23 CuadroTexto"/>
          <p:cNvSpPr txBox="1"/>
          <p:nvPr/>
        </p:nvSpPr>
        <p:spPr>
          <a:xfrm>
            <a:off x="368491" y="3251992"/>
            <a:ext cx="2477077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dirty="0"/>
              <a:t>Otra</a:t>
            </a:r>
          </a:p>
        </p:txBody>
      </p:sp>
    </p:spTree>
    <p:extLst>
      <p:ext uri="{BB962C8B-B14F-4D97-AF65-F5344CB8AC3E}">
        <p14:creationId xmlns:p14="http://schemas.microsoft.com/office/powerpoint/2010/main" val="23133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8" grpId="0">
        <p:bldAsOne/>
      </p:bldGraphic>
      <p:bldP spid="19" grpId="0"/>
      <p:bldP spid="20" grpId="0"/>
      <p:bldP spid="21" grpId="0"/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840248" y="180231"/>
            <a:ext cx="810196" cy="401637"/>
          </a:xfrm>
        </p:spPr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514373"/>
            <a:ext cx="75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¿Qué imagen tiene de los siguientes líderes </a:t>
            </a:r>
            <a:r>
              <a:rPr lang="es-ES" sz="2000" b="1" dirty="0" smtClean="0"/>
              <a:t>políticos en gestión actualmente? </a:t>
            </a:r>
            <a:r>
              <a:rPr lang="es-ES" sz="2000" b="1" dirty="0"/>
              <a:t>Imagen positiva -%- Tendencia desde julio 2017.</a:t>
            </a: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60288" y="-148459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dirigentes en gestión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11121"/>
              </p:ext>
            </p:extLst>
          </p:nvPr>
        </p:nvGraphicFramePr>
        <p:xfrm>
          <a:off x="125604" y="2305193"/>
          <a:ext cx="10429948" cy="417375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276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8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8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8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81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07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38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815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337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21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37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09167">
                <a:tc>
                  <a:txBody>
                    <a:bodyPr/>
                    <a:lstStyle/>
                    <a:p>
                      <a:pPr marL="108000" algn="ctr" fontAlgn="b"/>
                      <a:endParaRPr lang="es-E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/>
                      <a:r>
                        <a:rPr lang="es-AR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Sep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20-Dic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Ene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Abr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/>
                      <a:r>
                        <a:rPr lang="es-AR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/>
                      <a:r>
                        <a:rPr lang="es-AR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María Eugenia Vidal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Elisa Carrió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Mauricio Macri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Martín Lousteau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Esteban Bullrich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Horacio Rodríguez Larreta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Cristina Fernández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Juan Manuel Urtubey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Gabriela Michetti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Marcos Peña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/>
                        <a:t>No se midió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AR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5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5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Sergio Uñac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No se midió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Miguel Ángel Pichetto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No se midió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91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Daniel Scioli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9167">
                <a:tc gridSpan="15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0" y="515251"/>
            <a:ext cx="10693399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>
                <a:latin typeface="Calibri" pitchFamily="34" charset="0"/>
                <a:cs typeface="Times New Roman" pitchFamily="18" charset="0"/>
              </a:rPr>
              <a:t>Vidal y Carrió registran, por segundo mes consecutivo, una caída en su imagen, llegando a sus valores más bajos en lo que va del tracking. Macri no recupera puntos, a diferencia de otras figuras de Cambiemos de menor peso (Bullrich y Larreta). Leve ascenso de CFK.</a:t>
            </a:r>
          </a:p>
        </p:txBody>
      </p:sp>
      <p:sp>
        <p:nvSpPr>
          <p:cNvPr id="68" name="67 Flecha arriba"/>
          <p:cNvSpPr/>
          <p:nvPr/>
        </p:nvSpPr>
        <p:spPr>
          <a:xfrm>
            <a:off x="3390956" y="265587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69" name="68 Flecha arriba"/>
          <p:cNvSpPr/>
          <p:nvPr/>
        </p:nvSpPr>
        <p:spPr>
          <a:xfrm>
            <a:off x="3390956" y="293197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70" name="69 Flecha arriba"/>
          <p:cNvSpPr/>
          <p:nvPr/>
        </p:nvSpPr>
        <p:spPr>
          <a:xfrm>
            <a:off x="3390956" y="318258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74" name="73 Flecha arriba"/>
          <p:cNvSpPr/>
          <p:nvPr/>
        </p:nvSpPr>
        <p:spPr>
          <a:xfrm>
            <a:off x="3390956" y="4818400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77" name="76 Flecha arriba"/>
          <p:cNvSpPr/>
          <p:nvPr/>
        </p:nvSpPr>
        <p:spPr>
          <a:xfrm rot="10800000">
            <a:off x="3413199" y="427901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80" name="79 Flecha arriba"/>
          <p:cNvSpPr/>
          <p:nvPr/>
        </p:nvSpPr>
        <p:spPr>
          <a:xfrm rot="10800000">
            <a:off x="3423614" y="594344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82" name="81 Flecha arriba"/>
          <p:cNvSpPr/>
          <p:nvPr/>
        </p:nvSpPr>
        <p:spPr>
          <a:xfrm>
            <a:off x="3986598" y="265587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83" name="82 Flecha arriba"/>
          <p:cNvSpPr/>
          <p:nvPr/>
        </p:nvSpPr>
        <p:spPr>
          <a:xfrm>
            <a:off x="3986598" y="318258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89" name="88 Flecha arriba"/>
          <p:cNvSpPr/>
          <p:nvPr/>
        </p:nvSpPr>
        <p:spPr>
          <a:xfrm>
            <a:off x="3997187" y="399494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0" name="89 Flecha arriba"/>
          <p:cNvSpPr/>
          <p:nvPr/>
        </p:nvSpPr>
        <p:spPr>
          <a:xfrm>
            <a:off x="3986598" y="4818400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1" name="90 Flecha arriba"/>
          <p:cNvSpPr/>
          <p:nvPr/>
        </p:nvSpPr>
        <p:spPr>
          <a:xfrm rot="10800000">
            <a:off x="3986599" y="293197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3" name="92 Flecha arriba"/>
          <p:cNvSpPr/>
          <p:nvPr/>
        </p:nvSpPr>
        <p:spPr>
          <a:xfrm rot="10800000">
            <a:off x="4008841" y="427901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4" name="93 Flecha arriba"/>
          <p:cNvSpPr/>
          <p:nvPr/>
        </p:nvSpPr>
        <p:spPr>
          <a:xfrm rot="10800000">
            <a:off x="3986599" y="4535430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8" name="97 Flecha arriba"/>
          <p:cNvSpPr/>
          <p:nvPr/>
        </p:nvSpPr>
        <p:spPr>
          <a:xfrm rot="10800000">
            <a:off x="4019256" y="594344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9" name="98 Igual que"/>
          <p:cNvSpPr/>
          <p:nvPr/>
        </p:nvSpPr>
        <p:spPr>
          <a:xfrm>
            <a:off x="4559741" y="2619876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01" name="100 Flecha arriba"/>
          <p:cNvSpPr/>
          <p:nvPr/>
        </p:nvSpPr>
        <p:spPr>
          <a:xfrm rot="10800000">
            <a:off x="4595741" y="293197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03" name="102 Igual que"/>
          <p:cNvSpPr/>
          <p:nvPr/>
        </p:nvSpPr>
        <p:spPr>
          <a:xfrm>
            <a:off x="4559741" y="314658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04" name="103 Flecha arriba"/>
          <p:cNvSpPr/>
          <p:nvPr/>
        </p:nvSpPr>
        <p:spPr>
          <a:xfrm>
            <a:off x="4595741" y="344019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06" name="105 Flecha arriba"/>
          <p:cNvSpPr/>
          <p:nvPr/>
        </p:nvSpPr>
        <p:spPr>
          <a:xfrm>
            <a:off x="4606330" y="399494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08" name="107 Flecha arriba"/>
          <p:cNvSpPr/>
          <p:nvPr/>
        </p:nvSpPr>
        <p:spPr>
          <a:xfrm>
            <a:off x="4595741" y="4818400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10" name="109 Flecha arriba"/>
          <p:cNvSpPr/>
          <p:nvPr/>
        </p:nvSpPr>
        <p:spPr>
          <a:xfrm rot="10800000">
            <a:off x="4617984" y="427901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11" name="110 Flecha arriba"/>
          <p:cNvSpPr/>
          <p:nvPr/>
        </p:nvSpPr>
        <p:spPr>
          <a:xfrm>
            <a:off x="4595741" y="4535430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14" name="113 Igual que"/>
          <p:cNvSpPr/>
          <p:nvPr/>
        </p:nvSpPr>
        <p:spPr>
          <a:xfrm>
            <a:off x="4592399" y="590744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15" name="114 Igual que"/>
          <p:cNvSpPr/>
          <p:nvPr/>
        </p:nvSpPr>
        <p:spPr>
          <a:xfrm>
            <a:off x="5125077" y="2619876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16" name="115 Flecha arriba"/>
          <p:cNvSpPr/>
          <p:nvPr/>
        </p:nvSpPr>
        <p:spPr>
          <a:xfrm>
            <a:off x="5161077" y="293197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17" name="116 Igual que"/>
          <p:cNvSpPr/>
          <p:nvPr/>
        </p:nvSpPr>
        <p:spPr>
          <a:xfrm>
            <a:off x="5125077" y="314658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18" name="117 Flecha arriba"/>
          <p:cNvSpPr/>
          <p:nvPr/>
        </p:nvSpPr>
        <p:spPr>
          <a:xfrm rot="10800000">
            <a:off x="5161077" y="34401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22" name="121 Flecha arriba"/>
          <p:cNvSpPr/>
          <p:nvPr/>
        </p:nvSpPr>
        <p:spPr>
          <a:xfrm rot="10800000">
            <a:off x="5161078" y="4818400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24" name="123 Flecha arriba"/>
          <p:cNvSpPr/>
          <p:nvPr/>
        </p:nvSpPr>
        <p:spPr>
          <a:xfrm rot="10800000">
            <a:off x="5183320" y="427901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27" name="126 Igual que"/>
          <p:cNvSpPr/>
          <p:nvPr/>
        </p:nvSpPr>
        <p:spPr>
          <a:xfrm>
            <a:off x="5157735" y="5607018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28" name="127 Flecha arriba"/>
          <p:cNvSpPr/>
          <p:nvPr/>
        </p:nvSpPr>
        <p:spPr>
          <a:xfrm>
            <a:off x="5193735" y="594344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0" name="129 Flecha arriba"/>
          <p:cNvSpPr/>
          <p:nvPr/>
        </p:nvSpPr>
        <p:spPr>
          <a:xfrm>
            <a:off x="5193735" y="537236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8" name="147 Flecha arriba"/>
          <p:cNvSpPr/>
          <p:nvPr/>
        </p:nvSpPr>
        <p:spPr>
          <a:xfrm rot="10800000">
            <a:off x="5812280" y="265587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1" name="150 Flecha arriba"/>
          <p:cNvSpPr/>
          <p:nvPr/>
        </p:nvSpPr>
        <p:spPr>
          <a:xfrm rot="10800000">
            <a:off x="5812280" y="318258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0" name="159 Flecha arriba"/>
          <p:cNvSpPr/>
          <p:nvPr/>
        </p:nvSpPr>
        <p:spPr>
          <a:xfrm rot="10800000">
            <a:off x="5822870" y="399494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1" name="160 Flecha arriba"/>
          <p:cNvSpPr/>
          <p:nvPr/>
        </p:nvSpPr>
        <p:spPr>
          <a:xfrm rot="10800000">
            <a:off x="5812281" y="4818400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4" name="163 Flecha arriba"/>
          <p:cNvSpPr/>
          <p:nvPr/>
        </p:nvSpPr>
        <p:spPr>
          <a:xfrm rot="10800000">
            <a:off x="5812281" y="4535430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8" name="167 Flecha arriba"/>
          <p:cNvSpPr/>
          <p:nvPr/>
        </p:nvSpPr>
        <p:spPr>
          <a:xfrm>
            <a:off x="5834522" y="427901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5" name="174 Flecha arriba"/>
          <p:cNvSpPr/>
          <p:nvPr/>
        </p:nvSpPr>
        <p:spPr>
          <a:xfrm rot="10800000">
            <a:off x="5844939" y="594344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6" name="175 Flecha arriba"/>
          <p:cNvSpPr/>
          <p:nvPr/>
        </p:nvSpPr>
        <p:spPr>
          <a:xfrm rot="10800000">
            <a:off x="5844939" y="537236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00" name="99 Flecha arriba"/>
          <p:cNvSpPr/>
          <p:nvPr/>
        </p:nvSpPr>
        <p:spPr>
          <a:xfrm>
            <a:off x="6410462" y="265587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02" name="101 Flecha arriba"/>
          <p:cNvSpPr/>
          <p:nvPr/>
        </p:nvSpPr>
        <p:spPr>
          <a:xfrm rot="10800000">
            <a:off x="6410462" y="293197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9" name="148 Flecha arriba"/>
          <p:cNvSpPr/>
          <p:nvPr/>
        </p:nvSpPr>
        <p:spPr>
          <a:xfrm>
            <a:off x="6410462" y="318258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0" name="149 Flecha arriba"/>
          <p:cNvSpPr/>
          <p:nvPr/>
        </p:nvSpPr>
        <p:spPr>
          <a:xfrm rot="10800000">
            <a:off x="6410462" y="34401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9" name="158 Flecha arriba"/>
          <p:cNvSpPr/>
          <p:nvPr/>
        </p:nvSpPr>
        <p:spPr>
          <a:xfrm rot="10800000">
            <a:off x="6421052" y="399494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5" name="164 Igual que"/>
          <p:cNvSpPr/>
          <p:nvPr/>
        </p:nvSpPr>
        <p:spPr>
          <a:xfrm>
            <a:off x="6374462" y="4498958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67" name="166 Igual que"/>
          <p:cNvSpPr/>
          <p:nvPr/>
        </p:nvSpPr>
        <p:spPr>
          <a:xfrm>
            <a:off x="6396704" y="4243011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72" name="171 Flecha arriba"/>
          <p:cNvSpPr/>
          <p:nvPr/>
        </p:nvSpPr>
        <p:spPr>
          <a:xfrm rot="10800000">
            <a:off x="6443121" y="5643018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4" name="173 Flecha arriba"/>
          <p:cNvSpPr/>
          <p:nvPr/>
        </p:nvSpPr>
        <p:spPr>
          <a:xfrm rot="10800000">
            <a:off x="6443121" y="537236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8" name="177 Flecha arriba"/>
          <p:cNvSpPr/>
          <p:nvPr/>
        </p:nvSpPr>
        <p:spPr>
          <a:xfrm>
            <a:off x="6443120" y="594344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5" name="154 Flecha arriba"/>
          <p:cNvSpPr/>
          <p:nvPr/>
        </p:nvSpPr>
        <p:spPr>
          <a:xfrm>
            <a:off x="3390956" y="4535430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2" name="131 Flecha arriba"/>
          <p:cNvSpPr/>
          <p:nvPr/>
        </p:nvSpPr>
        <p:spPr>
          <a:xfrm>
            <a:off x="4595741" y="372590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4" name="133 Flecha arriba"/>
          <p:cNvSpPr/>
          <p:nvPr/>
        </p:nvSpPr>
        <p:spPr>
          <a:xfrm rot="10800000">
            <a:off x="5812281" y="372590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6" name="135 Flecha arriba"/>
          <p:cNvSpPr/>
          <p:nvPr/>
        </p:nvSpPr>
        <p:spPr>
          <a:xfrm>
            <a:off x="3390956" y="372590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7" name="136 Flecha arriba"/>
          <p:cNvSpPr/>
          <p:nvPr/>
        </p:nvSpPr>
        <p:spPr>
          <a:xfrm>
            <a:off x="6948214" y="265587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8" name="137 Flecha arriba"/>
          <p:cNvSpPr/>
          <p:nvPr/>
        </p:nvSpPr>
        <p:spPr>
          <a:xfrm>
            <a:off x="6948214" y="293197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9" name="138 Igual que"/>
          <p:cNvSpPr/>
          <p:nvPr/>
        </p:nvSpPr>
        <p:spPr>
          <a:xfrm>
            <a:off x="6912214" y="314658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40" name="139 Flecha arriba"/>
          <p:cNvSpPr/>
          <p:nvPr/>
        </p:nvSpPr>
        <p:spPr>
          <a:xfrm>
            <a:off x="6948214" y="344019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1" name="140 Igual que"/>
          <p:cNvSpPr/>
          <p:nvPr/>
        </p:nvSpPr>
        <p:spPr>
          <a:xfrm>
            <a:off x="6912214" y="368990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42" name="141 Flecha arriba"/>
          <p:cNvSpPr/>
          <p:nvPr/>
        </p:nvSpPr>
        <p:spPr>
          <a:xfrm rot="10800000">
            <a:off x="6958804" y="399494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4" name="143 Flecha arriba"/>
          <p:cNvSpPr/>
          <p:nvPr/>
        </p:nvSpPr>
        <p:spPr>
          <a:xfrm rot="10800000">
            <a:off x="6972427" y="4818400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6" name="145 Flecha arriba"/>
          <p:cNvSpPr/>
          <p:nvPr/>
        </p:nvSpPr>
        <p:spPr>
          <a:xfrm rot="10800000">
            <a:off x="6948215" y="453711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9" name="178 Flecha arriba"/>
          <p:cNvSpPr/>
          <p:nvPr/>
        </p:nvSpPr>
        <p:spPr>
          <a:xfrm>
            <a:off x="6970456" y="427901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81" name="180 Flecha arriba"/>
          <p:cNvSpPr/>
          <p:nvPr/>
        </p:nvSpPr>
        <p:spPr>
          <a:xfrm rot="10800000">
            <a:off x="6980873" y="5643018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82" name="181 Flecha arriba"/>
          <p:cNvSpPr/>
          <p:nvPr/>
        </p:nvSpPr>
        <p:spPr>
          <a:xfrm>
            <a:off x="6990146" y="537236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83" name="182 Igual que"/>
          <p:cNvSpPr/>
          <p:nvPr/>
        </p:nvSpPr>
        <p:spPr>
          <a:xfrm>
            <a:off x="6944872" y="590744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19" name="118 Igual que"/>
          <p:cNvSpPr/>
          <p:nvPr/>
        </p:nvSpPr>
        <p:spPr>
          <a:xfrm>
            <a:off x="7626594" y="2619876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85" name="184 Flecha arriba"/>
          <p:cNvSpPr/>
          <p:nvPr/>
        </p:nvSpPr>
        <p:spPr>
          <a:xfrm>
            <a:off x="7673183" y="399494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87" name="186 Flecha arriba"/>
          <p:cNvSpPr/>
          <p:nvPr/>
        </p:nvSpPr>
        <p:spPr>
          <a:xfrm>
            <a:off x="7686806" y="4818400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88" name="187 Flecha arriba"/>
          <p:cNvSpPr/>
          <p:nvPr/>
        </p:nvSpPr>
        <p:spPr>
          <a:xfrm>
            <a:off x="7662594" y="453711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0" name="189 Flecha arriba"/>
          <p:cNvSpPr/>
          <p:nvPr/>
        </p:nvSpPr>
        <p:spPr>
          <a:xfrm>
            <a:off x="7704526" y="537236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3" name="192 Flecha arriba"/>
          <p:cNvSpPr/>
          <p:nvPr/>
        </p:nvSpPr>
        <p:spPr>
          <a:xfrm rot="10800000">
            <a:off x="7662594" y="293197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5" name="194 Flecha arriba"/>
          <p:cNvSpPr/>
          <p:nvPr/>
        </p:nvSpPr>
        <p:spPr>
          <a:xfrm rot="10800000">
            <a:off x="7662594" y="34401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6" name="195 Flecha arriba"/>
          <p:cNvSpPr/>
          <p:nvPr/>
        </p:nvSpPr>
        <p:spPr>
          <a:xfrm rot="10800000">
            <a:off x="7684837" y="427901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8" name="197 Flecha arriba"/>
          <p:cNvSpPr/>
          <p:nvPr/>
        </p:nvSpPr>
        <p:spPr>
          <a:xfrm rot="10800000">
            <a:off x="7695253" y="594344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0" name="199 Igual que"/>
          <p:cNvSpPr/>
          <p:nvPr/>
        </p:nvSpPr>
        <p:spPr>
          <a:xfrm>
            <a:off x="7626594" y="314658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01" name="200 Flecha arriba"/>
          <p:cNvSpPr/>
          <p:nvPr/>
        </p:nvSpPr>
        <p:spPr>
          <a:xfrm rot="10800000">
            <a:off x="7662594" y="372590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2" name="201 Igual que"/>
          <p:cNvSpPr/>
          <p:nvPr/>
        </p:nvSpPr>
        <p:spPr>
          <a:xfrm>
            <a:off x="7690784" y="5622784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91" name="190 Igual que"/>
          <p:cNvSpPr/>
          <p:nvPr/>
        </p:nvSpPr>
        <p:spPr>
          <a:xfrm>
            <a:off x="8303288" y="2619876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92" name="191 Flecha arriba"/>
          <p:cNvSpPr/>
          <p:nvPr/>
        </p:nvSpPr>
        <p:spPr>
          <a:xfrm>
            <a:off x="8339288" y="293197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3" name="202 Flecha arriba"/>
          <p:cNvSpPr/>
          <p:nvPr/>
        </p:nvSpPr>
        <p:spPr>
          <a:xfrm>
            <a:off x="8339288" y="318258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4" name="203 Flecha arriba"/>
          <p:cNvSpPr/>
          <p:nvPr/>
        </p:nvSpPr>
        <p:spPr>
          <a:xfrm>
            <a:off x="8339288" y="372590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6" name="205 Flecha arriba"/>
          <p:cNvSpPr/>
          <p:nvPr/>
        </p:nvSpPr>
        <p:spPr>
          <a:xfrm>
            <a:off x="8361530" y="427901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7" name="206 Flecha arriba"/>
          <p:cNvSpPr/>
          <p:nvPr/>
        </p:nvSpPr>
        <p:spPr>
          <a:xfrm>
            <a:off x="8371946" y="594344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8" name="207 Flecha arriba"/>
          <p:cNvSpPr/>
          <p:nvPr/>
        </p:nvSpPr>
        <p:spPr>
          <a:xfrm rot="10800000">
            <a:off x="8339288" y="34401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9" name="208 Flecha arriba"/>
          <p:cNvSpPr/>
          <p:nvPr/>
        </p:nvSpPr>
        <p:spPr>
          <a:xfrm rot="10800000">
            <a:off x="8349877" y="399494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10" name="209 Flecha arriba"/>
          <p:cNvSpPr/>
          <p:nvPr/>
        </p:nvSpPr>
        <p:spPr>
          <a:xfrm rot="10800000">
            <a:off x="8363500" y="4818400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14" name="213 Igual que"/>
          <p:cNvSpPr/>
          <p:nvPr/>
        </p:nvSpPr>
        <p:spPr>
          <a:xfrm>
            <a:off x="8335946" y="5607018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15" name="214 Igual que"/>
          <p:cNvSpPr/>
          <p:nvPr/>
        </p:nvSpPr>
        <p:spPr>
          <a:xfrm>
            <a:off x="8335946" y="5336366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17" name="216 Flecha arriba"/>
          <p:cNvSpPr/>
          <p:nvPr/>
        </p:nvSpPr>
        <p:spPr>
          <a:xfrm rot="10800000">
            <a:off x="8339288" y="453711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18" name="217 Flecha arriba"/>
          <p:cNvSpPr/>
          <p:nvPr/>
        </p:nvSpPr>
        <p:spPr>
          <a:xfrm>
            <a:off x="8948478" y="265587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19" name="218 Flecha arriba"/>
          <p:cNvSpPr/>
          <p:nvPr/>
        </p:nvSpPr>
        <p:spPr>
          <a:xfrm>
            <a:off x="8948478" y="293197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21" name="220 Flecha arriba"/>
          <p:cNvSpPr/>
          <p:nvPr/>
        </p:nvSpPr>
        <p:spPr>
          <a:xfrm rot="10800000">
            <a:off x="8948478" y="318258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22" name="221 Flecha arriba"/>
          <p:cNvSpPr/>
          <p:nvPr/>
        </p:nvSpPr>
        <p:spPr>
          <a:xfrm>
            <a:off x="8948478" y="344019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23" name="222 Flecha arriba"/>
          <p:cNvSpPr/>
          <p:nvPr/>
        </p:nvSpPr>
        <p:spPr>
          <a:xfrm rot="10800000">
            <a:off x="8948478" y="372590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24" name="223 Igual que"/>
          <p:cNvSpPr/>
          <p:nvPr/>
        </p:nvSpPr>
        <p:spPr>
          <a:xfrm>
            <a:off x="8923067" y="3958945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26" name="225 Flecha arriba"/>
          <p:cNvSpPr/>
          <p:nvPr/>
        </p:nvSpPr>
        <p:spPr>
          <a:xfrm>
            <a:off x="8972690" y="4818400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28" name="227 Flecha arriba"/>
          <p:cNvSpPr/>
          <p:nvPr/>
        </p:nvSpPr>
        <p:spPr>
          <a:xfrm>
            <a:off x="8948478" y="4537116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29" name="228 Flecha arriba"/>
          <p:cNvSpPr/>
          <p:nvPr/>
        </p:nvSpPr>
        <p:spPr>
          <a:xfrm rot="10800000">
            <a:off x="8970720" y="427901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1" name="230 Flecha arriba"/>
          <p:cNvSpPr/>
          <p:nvPr/>
        </p:nvSpPr>
        <p:spPr>
          <a:xfrm>
            <a:off x="8981136" y="5643018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2" name="231 Flecha arriba"/>
          <p:cNvSpPr/>
          <p:nvPr/>
        </p:nvSpPr>
        <p:spPr>
          <a:xfrm rot="10800000">
            <a:off x="8990410" y="537236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3" name="232 Flecha arriba"/>
          <p:cNvSpPr/>
          <p:nvPr/>
        </p:nvSpPr>
        <p:spPr>
          <a:xfrm rot="10800000">
            <a:off x="8981136" y="594344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7" name="236 Flecha arriba"/>
          <p:cNvSpPr/>
          <p:nvPr/>
        </p:nvSpPr>
        <p:spPr>
          <a:xfrm rot="10800000">
            <a:off x="6410462" y="372590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8" name="237 Flecha arriba"/>
          <p:cNvSpPr/>
          <p:nvPr/>
        </p:nvSpPr>
        <p:spPr>
          <a:xfrm>
            <a:off x="5812280" y="344019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1" name="240 Igual que"/>
          <p:cNvSpPr/>
          <p:nvPr/>
        </p:nvSpPr>
        <p:spPr>
          <a:xfrm>
            <a:off x="6374462" y="476605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43" name="242 Flecha arriba"/>
          <p:cNvSpPr/>
          <p:nvPr/>
        </p:nvSpPr>
        <p:spPr>
          <a:xfrm rot="10800000">
            <a:off x="5812280" y="293197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5" name="244 Flecha arriba"/>
          <p:cNvSpPr/>
          <p:nvPr/>
        </p:nvSpPr>
        <p:spPr>
          <a:xfrm>
            <a:off x="5844938" y="5643018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7" name="246 Flecha arriba"/>
          <p:cNvSpPr/>
          <p:nvPr/>
        </p:nvSpPr>
        <p:spPr>
          <a:xfrm rot="10800000">
            <a:off x="5161078" y="372590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8" name="247 Flecha arriba"/>
          <p:cNvSpPr/>
          <p:nvPr/>
        </p:nvSpPr>
        <p:spPr>
          <a:xfrm rot="10800000">
            <a:off x="5171667" y="399494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51" name="250 Igual que"/>
          <p:cNvSpPr/>
          <p:nvPr/>
        </p:nvSpPr>
        <p:spPr>
          <a:xfrm>
            <a:off x="5125077" y="4499430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4" name="253 Igual que"/>
          <p:cNvSpPr/>
          <p:nvPr/>
        </p:nvSpPr>
        <p:spPr>
          <a:xfrm>
            <a:off x="3950598" y="3404191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5" name="254 Flecha arriba"/>
          <p:cNvSpPr/>
          <p:nvPr/>
        </p:nvSpPr>
        <p:spPr>
          <a:xfrm>
            <a:off x="3986598" y="372590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0" name="259 Flecha arriba"/>
          <p:cNvSpPr/>
          <p:nvPr/>
        </p:nvSpPr>
        <p:spPr>
          <a:xfrm rot="10800000">
            <a:off x="3390957" y="34401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1" name="260 Flecha arriba"/>
          <p:cNvSpPr/>
          <p:nvPr/>
        </p:nvSpPr>
        <p:spPr>
          <a:xfrm>
            <a:off x="3401545" y="399494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7" name="176 Flecha arriba"/>
          <p:cNvSpPr/>
          <p:nvPr/>
        </p:nvSpPr>
        <p:spPr>
          <a:xfrm rot="10800000">
            <a:off x="9589734" y="2692733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9" name="198 Flecha arriba"/>
          <p:cNvSpPr/>
          <p:nvPr/>
        </p:nvSpPr>
        <p:spPr>
          <a:xfrm rot="10800000">
            <a:off x="9589734" y="296883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57" name="256 Flecha arriba"/>
          <p:cNvSpPr/>
          <p:nvPr/>
        </p:nvSpPr>
        <p:spPr>
          <a:xfrm rot="10800000">
            <a:off x="9589734" y="3219439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2" name="261 Flecha arriba"/>
          <p:cNvSpPr/>
          <p:nvPr/>
        </p:nvSpPr>
        <p:spPr>
          <a:xfrm rot="10800000">
            <a:off x="9589734" y="3477048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3" name="262 Flecha arriba"/>
          <p:cNvSpPr/>
          <p:nvPr/>
        </p:nvSpPr>
        <p:spPr>
          <a:xfrm rot="10800000">
            <a:off x="9589734" y="3762759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4" name="263 Flecha arriba"/>
          <p:cNvSpPr/>
          <p:nvPr/>
        </p:nvSpPr>
        <p:spPr>
          <a:xfrm rot="10800000">
            <a:off x="9600323" y="403180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5" name="264 Flecha arriba"/>
          <p:cNvSpPr/>
          <p:nvPr/>
        </p:nvSpPr>
        <p:spPr>
          <a:xfrm rot="10800000">
            <a:off x="9589734" y="4855257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6" name="265 Flecha arriba"/>
          <p:cNvSpPr/>
          <p:nvPr/>
        </p:nvSpPr>
        <p:spPr>
          <a:xfrm rot="10800000">
            <a:off x="9589734" y="457397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7" name="266 Flecha arriba"/>
          <p:cNvSpPr/>
          <p:nvPr/>
        </p:nvSpPr>
        <p:spPr>
          <a:xfrm rot="10800000">
            <a:off x="9589734" y="512816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8" name="267 Flecha arriba"/>
          <p:cNvSpPr/>
          <p:nvPr/>
        </p:nvSpPr>
        <p:spPr>
          <a:xfrm rot="10800000">
            <a:off x="9589734" y="5679874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9" name="268 Flecha arriba"/>
          <p:cNvSpPr/>
          <p:nvPr/>
        </p:nvSpPr>
        <p:spPr>
          <a:xfrm rot="10800000">
            <a:off x="9589734" y="537236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70" name="269 Flecha arriba"/>
          <p:cNvSpPr/>
          <p:nvPr/>
        </p:nvSpPr>
        <p:spPr>
          <a:xfrm>
            <a:off x="9589734" y="4280667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71" name="270 Flecha arriba"/>
          <p:cNvSpPr/>
          <p:nvPr/>
        </p:nvSpPr>
        <p:spPr>
          <a:xfrm>
            <a:off x="9589734" y="594344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35" name="134 Flecha arriba"/>
          <p:cNvSpPr/>
          <p:nvPr/>
        </p:nvSpPr>
        <p:spPr>
          <a:xfrm rot="10800000">
            <a:off x="10286957" y="269273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3" name="142 Flecha arriba"/>
          <p:cNvSpPr/>
          <p:nvPr/>
        </p:nvSpPr>
        <p:spPr>
          <a:xfrm rot="10800000">
            <a:off x="10286957" y="296883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5" name="144 Flecha arriba"/>
          <p:cNvSpPr/>
          <p:nvPr/>
        </p:nvSpPr>
        <p:spPr>
          <a:xfrm rot="10800000">
            <a:off x="10286957" y="3219438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7" name="146 Flecha arriba"/>
          <p:cNvSpPr/>
          <p:nvPr/>
        </p:nvSpPr>
        <p:spPr>
          <a:xfrm rot="10800000">
            <a:off x="10286957" y="3477047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2" name="151 Flecha arriba"/>
          <p:cNvSpPr/>
          <p:nvPr/>
        </p:nvSpPr>
        <p:spPr>
          <a:xfrm>
            <a:off x="10286957" y="3747973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3" name="152 Flecha arriba"/>
          <p:cNvSpPr/>
          <p:nvPr/>
        </p:nvSpPr>
        <p:spPr>
          <a:xfrm>
            <a:off x="10286957" y="4268804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4" name="153 Flecha arriba"/>
          <p:cNvSpPr/>
          <p:nvPr/>
        </p:nvSpPr>
        <p:spPr>
          <a:xfrm>
            <a:off x="10297546" y="3991603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6" name="155 Flecha arriba"/>
          <p:cNvSpPr/>
          <p:nvPr/>
        </p:nvSpPr>
        <p:spPr>
          <a:xfrm>
            <a:off x="10286957" y="452932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2" name="161 Flecha arriba"/>
          <p:cNvSpPr/>
          <p:nvPr/>
        </p:nvSpPr>
        <p:spPr>
          <a:xfrm rot="10800000">
            <a:off x="10286957" y="479709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3" name="162 Flecha arriba"/>
          <p:cNvSpPr/>
          <p:nvPr/>
        </p:nvSpPr>
        <p:spPr>
          <a:xfrm rot="10800000">
            <a:off x="10286957" y="510529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6" name="165 Flecha arriba"/>
          <p:cNvSpPr/>
          <p:nvPr/>
        </p:nvSpPr>
        <p:spPr>
          <a:xfrm>
            <a:off x="10286957" y="5374718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9" name="168 Flecha arriba"/>
          <p:cNvSpPr/>
          <p:nvPr/>
        </p:nvSpPr>
        <p:spPr>
          <a:xfrm rot="10800000">
            <a:off x="10286957" y="564414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0" name="169 Flecha arriba"/>
          <p:cNvSpPr/>
          <p:nvPr/>
        </p:nvSpPr>
        <p:spPr>
          <a:xfrm rot="10800000">
            <a:off x="10286957" y="594175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</p:spTree>
    <p:extLst>
      <p:ext uri="{BB962C8B-B14F-4D97-AF65-F5344CB8AC3E}">
        <p14:creationId xmlns:p14="http://schemas.microsoft.com/office/powerpoint/2010/main" val="31353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  <p:bldP spid="69" grpId="0" animBg="1"/>
      <p:bldP spid="70" grpId="0" animBg="1"/>
      <p:bldP spid="74" grpId="0" animBg="1"/>
      <p:bldP spid="77" grpId="0" animBg="1"/>
      <p:bldP spid="80" grpId="0" animBg="1"/>
      <p:bldP spid="82" grpId="0" animBg="1"/>
      <p:bldP spid="83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8" grpId="0" animBg="1"/>
      <p:bldP spid="99" grpId="0" animBg="1"/>
      <p:bldP spid="101" grpId="0" animBg="1"/>
      <p:bldP spid="103" grpId="0" animBg="1"/>
      <p:bldP spid="104" grpId="0" animBg="1"/>
      <p:bldP spid="106" grpId="0" animBg="1"/>
      <p:bldP spid="108" grpId="0" animBg="1"/>
      <p:bldP spid="110" grpId="0" animBg="1"/>
      <p:bldP spid="111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2" grpId="0" animBg="1"/>
      <p:bldP spid="124" grpId="0" animBg="1"/>
      <p:bldP spid="127" grpId="0" animBg="1"/>
      <p:bldP spid="128" grpId="0" animBg="1"/>
      <p:bldP spid="130" grpId="0" animBg="1"/>
      <p:bldP spid="148" grpId="0" animBg="1"/>
      <p:bldP spid="151" grpId="0" animBg="1"/>
      <p:bldP spid="160" grpId="0" animBg="1"/>
      <p:bldP spid="161" grpId="0" animBg="1"/>
      <p:bldP spid="164" grpId="0" animBg="1"/>
      <p:bldP spid="168" grpId="0" animBg="1"/>
      <p:bldP spid="175" grpId="0" animBg="1"/>
      <p:bldP spid="176" grpId="0" animBg="1"/>
      <p:bldP spid="100" grpId="0" animBg="1"/>
      <p:bldP spid="102" grpId="0" animBg="1"/>
      <p:bldP spid="149" grpId="0" animBg="1"/>
      <p:bldP spid="150" grpId="0" animBg="1"/>
      <p:bldP spid="159" grpId="0" animBg="1"/>
      <p:bldP spid="165" grpId="0" animBg="1"/>
      <p:bldP spid="167" grpId="0" animBg="1"/>
      <p:bldP spid="172" grpId="0" animBg="1"/>
      <p:bldP spid="174" grpId="0" animBg="1"/>
      <p:bldP spid="178" grpId="0" animBg="1"/>
      <p:bldP spid="155" grpId="0" animBg="1"/>
      <p:bldP spid="132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6" grpId="0" animBg="1"/>
      <p:bldP spid="179" grpId="0" animBg="1"/>
      <p:bldP spid="181" grpId="0" animBg="1"/>
      <p:bldP spid="182" grpId="0" animBg="1"/>
      <p:bldP spid="183" grpId="0" animBg="1"/>
      <p:bldP spid="119" grpId="0" animBg="1"/>
      <p:bldP spid="185" grpId="0" animBg="1"/>
      <p:bldP spid="187" grpId="0" animBg="1"/>
      <p:bldP spid="188" grpId="0" animBg="1"/>
      <p:bldP spid="190" grpId="0" animBg="1"/>
      <p:bldP spid="193" grpId="0" animBg="1"/>
      <p:bldP spid="195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191" grpId="0" animBg="1"/>
      <p:bldP spid="192" grpId="0" animBg="1"/>
      <p:bldP spid="203" grpId="0" animBg="1"/>
      <p:bldP spid="204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4" grpId="0" animBg="1"/>
      <p:bldP spid="226" grpId="0" animBg="1"/>
      <p:bldP spid="228" grpId="0" animBg="1"/>
      <p:bldP spid="229" grpId="0" animBg="1"/>
      <p:bldP spid="231" grpId="0" animBg="1"/>
      <p:bldP spid="232" grpId="0" animBg="1"/>
      <p:bldP spid="233" grpId="0" animBg="1"/>
      <p:bldP spid="237" grpId="0" animBg="1"/>
      <p:bldP spid="238" grpId="0" animBg="1"/>
      <p:bldP spid="241" grpId="0" animBg="1"/>
      <p:bldP spid="243" grpId="0" animBg="1"/>
      <p:bldP spid="245" grpId="0" animBg="1"/>
      <p:bldP spid="247" grpId="0" animBg="1"/>
      <p:bldP spid="248" grpId="0" animBg="1"/>
      <p:bldP spid="251" grpId="0" animBg="1"/>
      <p:bldP spid="254" grpId="0" animBg="1"/>
      <p:bldP spid="255" grpId="0" animBg="1"/>
      <p:bldP spid="260" grpId="0" animBg="1"/>
      <p:bldP spid="261" grpId="0" animBg="1"/>
      <p:bldP spid="177" grpId="0" animBg="1"/>
      <p:bldP spid="199" grpId="0" animBg="1"/>
      <p:bldP spid="257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135" grpId="0" animBg="1"/>
      <p:bldP spid="143" grpId="0" animBg="1"/>
      <p:bldP spid="145" grpId="0" animBg="1"/>
      <p:bldP spid="147" grpId="0" animBg="1"/>
      <p:bldP spid="152" grpId="0" animBg="1"/>
      <p:bldP spid="153" grpId="0" animBg="1"/>
      <p:bldP spid="154" grpId="0" animBg="1"/>
      <p:bldP spid="156" grpId="0" animBg="1"/>
      <p:bldP spid="162" grpId="0" animBg="1"/>
      <p:bldP spid="163" grpId="0" animBg="1"/>
      <p:bldP spid="166" grpId="0" animBg="1"/>
      <p:bldP spid="169" grpId="0" animBg="1"/>
      <p:bldP spid="1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840248" y="180231"/>
            <a:ext cx="810196" cy="401637"/>
          </a:xfrm>
        </p:spPr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545905"/>
            <a:ext cx="75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¿Qué imagen tiene de los siguientes líderes políticos? Imagen positiva -%- Tendencia desde julio 2017.</a:t>
            </a: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60288" y="-148459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dirigentes 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que no están en funciones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30045"/>
              </p:ext>
            </p:extLst>
          </p:nvPr>
        </p:nvGraphicFramePr>
        <p:xfrm>
          <a:off x="306140" y="2406670"/>
          <a:ext cx="10090054" cy="213186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083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6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6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62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4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48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337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139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101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748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664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20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4896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334411">
                <a:tc>
                  <a:txBody>
                    <a:bodyPr/>
                    <a:lstStyle/>
                    <a:p>
                      <a:pPr marL="108000" algn="ctr" fontAlgn="b"/>
                      <a:endParaRPr lang="es-E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/>
                      <a:r>
                        <a:rPr lang="es-AR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Sep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20-Dic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Ene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Abr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/>
                      <a:r>
                        <a:rPr lang="es-AR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/>
                      <a:r>
                        <a:rPr lang="es-AR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Roberto Lavagna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No se midió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A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5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Ernesto Sanz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Florencio Randazzo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Margarita Stolbizer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Sergio Massa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 dirty="0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_tradnl" sz="15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34411">
                <a:tc gridSpan="17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0" y="637984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>
                <a:latin typeface="Calibri" pitchFamily="34" charset="0"/>
                <a:cs typeface="Times New Roman" pitchFamily="18" charset="0"/>
              </a:rPr>
              <a:t>Se mantiene, sin cambios relevantes, la imagen de los políticos / posibles candidatos que no se encuentran en funciones. Lavagna sigue destacándose.</a:t>
            </a:r>
            <a:endParaRPr lang="es-ES" sz="1800" dirty="0">
              <a:latin typeface="Arial" pitchFamily="34" charset="0"/>
            </a:endParaRPr>
          </a:p>
        </p:txBody>
      </p:sp>
      <p:sp>
        <p:nvSpPr>
          <p:cNvPr id="78" name="77 Flecha arriba"/>
          <p:cNvSpPr/>
          <p:nvPr/>
        </p:nvSpPr>
        <p:spPr>
          <a:xfrm rot="10800000">
            <a:off x="3377149" y="33794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79" name="78 Flecha arriba"/>
          <p:cNvSpPr/>
          <p:nvPr/>
        </p:nvSpPr>
        <p:spPr>
          <a:xfrm rot="10800000">
            <a:off x="3377149" y="368248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81" name="80 Flecha arriba"/>
          <p:cNvSpPr/>
          <p:nvPr/>
        </p:nvSpPr>
        <p:spPr>
          <a:xfrm rot="10800000">
            <a:off x="3383271" y="4008434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2" name="91 Flecha arriba"/>
          <p:cNvSpPr/>
          <p:nvPr/>
        </p:nvSpPr>
        <p:spPr>
          <a:xfrm rot="10800000">
            <a:off x="3934547" y="33794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96" name="95 Flecha arriba"/>
          <p:cNvSpPr/>
          <p:nvPr/>
        </p:nvSpPr>
        <p:spPr>
          <a:xfrm>
            <a:off x="3934546" y="368248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09" name="108 Flecha arriba"/>
          <p:cNvSpPr/>
          <p:nvPr/>
        </p:nvSpPr>
        <p:spPr>
          <a:xfrm>
            <a:off x="4427246" y="337949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12" name="111 Flecha arriba"/>
          <p:cNvSpPr/>
          <p:nvPr/>
        </p:nvSpPr>
        <p:spPr>
          <a:xfrm rot="10800000">
            <a:off x="4427247" y="368248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13" name="112 Flecha arriba"/>
          <p:cNvSpPr/>
          <p:nvPr/>
        </p:nvSpPr>
        <p:spPr>
          <a:xfrm rot="10800000">
            <a:off x="4433369" y="4008434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26" name="125 Flecha arriba"/>
          <p:cNvSpPr/>
          <p:nvPr/>
        </p:nvSpPr>
        <p:spPr>
          <a:xfrm rot="10800000">
            <a:off x="4961626" y="368248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2" name="161 Flecha arriba"/>
          <p:cNvSpPr/>
          <p:nvPr/>
        </p:nvSpPr>
        <p:spPr>
          <a:xfrm rot="10800000">
            <a:off x="5515146" y="33794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69" name="168 Flecha arriba"/>
          <p:cNvSpPr/>
          <p:nvPr/>
        </p:nvSpPr>
        <p:spPr>
          <a:xfrm rot="10800000">
            <a:off x="5515146" y="3682485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71" name="170 Flecha arriba"/>
          <p:cNvSpPr/>
          <p:nvPr/>
        </p:nvSpPr>
        <p:spPr>
          <a:xfrm>
            <a:off x="6106320" y="368248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43" name="142 Igual que"/>
          <p:cNvSpPr/>
          <p:nvPr/>
        </p:nvSpPr>
        <p:spPr>
          <a:xfrm>
            <a:off x="6620467" y="304491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45" name="144 Igual que"/>
          <p:cNvSpPr/>
          <p:nvPr/>
        </p:nvSpPr>
        <p:spPr>
          <a:xfrm>
            <a:off x="6620467" y="3343491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80" name="179 Flecha arriba"/>
          <p:cNvSpPr/>
          <p:nvPr/>
        </p:nvSpPr>
        <p:spPr>
          <a:xfrm>
            <a:off x="6656467" y="368248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84" name="183 Flecha arriba"/>
          <p:cNvSpPr/>
          <p:nvPr/>
        </p:nvSpPr>
        <p:spPr>
          <a:xfrm rot="10800000">
            <a:off x="6662590" y="4008434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53" name="152 Igual que"/>
          <p:cNvSpPr/>
          <p:nvPr/>
        </p:nvSpPr>
        <p:spPr>
          <a:xfrm>
            <a:off x="7302189" y="3343491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86" name="185 Flecha arriba"/>
          <p:cNvSpPr/>
          <p:nvPr/>
        </p:nvSpPr>
        <p:spPr>
          <a:xfrm>
            <a:off x="7338189" y="308091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89" name="188 Flecha arriba"/>
          <p:cNvSpPr/>
          <p:nvPr/>
        </p:nvSpPr>
        <p:spPr>
          <a:xfrm>
            <a:off x="7338189" y="368248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4" name="193 Flecha arriba"/>
          <p:cNvSpPr/>
          <p:nvPr/>
        </p:nvSpPr>
        <p:spPr>
          <a:xfrm rot="10800000">
            <a:off x="7328949" y="2831648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197" name="196 Flecha arriba"/>
          <p:cNvSpPr/>
          <p:nvPr/>
        </p:nvSpPr>
        <p:spPr>
          <a:xfrm>
            <a:off x="7884124" y="2815319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05" name="204 Flecha arriba"/>
          <p:cNvSpPr/>
          <p:nvPr/>
        </p:nvSpPr>
        <p:spPr>
          <a:xfrm>
            <a:off x="7893364" y="3064583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11" name="210 Flecha arriba"/>
          <p:cNvSpPr/>
          <p:nvPr/>
        </p:nvSpPr>
        <p:spPr>
          <a:xfrm rot="10800000">
            <a:off x="7893364" y="3666156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13" name="212 Igual que"/>
          <p:cNvSpPr/>
          <p:nvPr/>
        </p:nvSpPr>
        <p:spPr>
          <a:xfrm>
            <a:off x="7857364" y="332716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16" name="215 Igual que"/>
          <p:cNvSpPr/>
          <p:nvPr/>
        </p:nvSpPr>
        <p:spPr>
          <a:xfrm>
            <a:off x="7863486" y="3956105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20" name="219 Igual que"/>
          <p:cNvSpPr/>
          <p:nvPr/>
        </p:nvSpPr>
        <p:spPr>
          <a:xfrm>
            <a:off x="8479765" y="2795648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25" name="224 Flecha arriba"/>
          <p:cNvSpPr/>
          <p:nvPr/>
        </p:nvSpPr>
        <p:spPr>
          <a:xfrm>
            <a:off x="8525005" y="308091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27" name="226 Flecha arriba"/>
          <p:cNvSpPr/>
          <p:nvPr/>
        </p:nvSpPr>
        <p:spPr>
          <a:xfrm rot="10800000">
            <a:off x="8525005" y="33794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0" name="229 Flecha arriba"/>
          <p:cNvSpPr/>
          <p:nvPr/>
        </p:nvSpPr>
        <p:spPr>
          <a:xfrm>
            <a:off x="8525005" y="3682485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4" name="233 Flecha arriba"/>
          <p:cNvSpPr/>
          <p:nvPr/>
        </p:nvSpPr>
        <p:spPr>
          <a:xfrm>
            <a:off x="8531127" y="4008434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36" name="235 Igual que"/>
          <p:cNvSpPr/>
          <p:nvPr/>
        </p:nvSpPr>
        <p:spPr>
          <a:xfrm>
            <a:off x="7308311" y="3972434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39" name="238 Flecha arriba"/>
          <p:cNvSpPr/>
          <p:nvPr/>
        </p:nvSpPr>
        <p:spPr>
          <a:xfrm>
            <a:off x="6106320" y="308091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0" name="239 Flecha arriba"/>
          <p:cNvSpPr/>
          <p:nvPr/>
        </p:nvSpPr>
        <p:spPr>
          <a:xfrm>
            <a:off x="6106320" y="3379491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2" name="241 Igual que"/>
          <p:cNvSpPr/>
          <p:nvPr/>
        </p:nvSpPr>
        <p:spPr>
          <a:xfrm>
            <a:off x="6076442" y="3972434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44" name="243 Flecha arriba"/>
          <p:cNvSpPr/>
          <p:nvPr/>
        </p:nvSpPr>
        <p:spPr>
          <a:xfrm rot="10800000">
            <a:off x="5515145" y="308091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6" name="245 Flecha arriba"/>
          <p:cNvSpPr/>
          <p:nvPr/>
        </p:nvSpPr>
        <p:spPr>
          <a:xfrm>
            <a:off x="5521267" y="4008434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49" name="248 Flecha arriba"/>
          <p:cNvSpPr/>
          <p:nvPr/>
        </p:nvSpPr>
        <p:spPr>
          <a:xfrm>
            <a:off x="4961625" y="308091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50" name="249 Flecha arriba"/>
          <p:cNvSpPr/>
          <p:nvPr/>
        </p:nvSpPr>
        <p:spPr>
          <a:xfrm rot="10800000">
            <a:off x="4961626" y="337949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52" name="251 Flecha arriba"/>
          <p:cNvSpPr/>
          <p:nvPr/>
        </p:nvSpPr>
        <p:spPr>
          <a:xfrm rot="10800000">
            <a:off x="4967748" y="4008434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53" name="252 Flecha arriba"/>
          <p:cNvSpPr/>
          <p:nvPr/>
        </p:nvSpPr>
        <p:spPr>
          <a:xfrm rot="10800000">
            <a:off x="4427246" y="3080912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56" name="255 Igual que"/>
          <p:cNvSpPr/>
          <p:nvPr/>
        </p:nvSpPr>
        <p:spPr>
          <a:xfrm>
            <a:off x="3341148" y="3044912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8" name="257 Flecha arriba"/>
          <p:cNvSpPr/>
          <p:nvPr/>
        </p:nvSpPr>
        <p:spPr>
          <a:xfrm>
            <a:off x="3934546" y="3080912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59" name="258 Igual que"/>
          <p:cNvSpPr/>
          <p:nvPr/>
        </p:nvSpPr>
        <p:spPr>
          <a:xfrm>
            <a:off x="3904668" y="3972434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77" name="176 Flecha arriba"/>
          <p:cNvSpPr/>
          <p:nvPr/>
        </p:nvSpPr>
        <p:spPr>
          <a:xfrm>
            <a:off x="9217901" y="2847977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2" name="261 Flecha arriba"/>
          <p:cNvSpPr/>
          <p:nvPr/>
        </p:nvSpPr>
        <p:spPr>
          <a:xfrm rot="10800000">
            <a:off x="9227141" y="3097241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3" name="262 Igual que"/>
          <p:cNvSpPr/>
          <p:nvPr/>
        </p:nvSpPr>
        <p:spPr>
          <a:xfrm>
            <a:off x="9191141" y="3359820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66" name="265 Flecha arriba"/>
          <p:cNvSpPr/>
          <p:nvPr/>
        </p:nvSpPr>
        <p:spPr>
          <a:xfrm rot="10800000">
            <a:off x="9227141" y="3698814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267" name="266 Flecha arriba"/>
          <p:cNvSpPr/>
          <p:nvPr/>
        </p:nvSpPr>
        <p:spPr>
          <a:xfrm rot="10800000">
            <a:off x="9233263" y="4024763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60" name="59 Flecha arriba"/>
          <p:cNvSpPr/>
          <p:nvPr/>
        </p:nvSpPr>
        <p:spPr>
          <a:xfrm rot="10800000">
            <a:off x="10091486" y="2813157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62" name="61 Flecha arriba"/>
          <p:cNvSpPr/>
          <p:nvPr/>
        </p:nvSpPr>
        <p:spPr>
          <a:xfrm>
            <a:off x="10100726" y="3098579"/>
            <a:ext cx="180000" cy="180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63" name="62 Igual que"/>
          <p:cNvSpPr/>
          <p:nvPr/>
        </p:nvSpPr>
        <p:spPr>
          <a:xfrm>
            <a:off x="10064726" y="3333688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7" name="66 Flecha arriba"/>
          <p:cNvSpPr/>
          <p:nvPr/>
        </p:nvSpPr>
        <p:spPr>
          <a:xfrm rot="10800000">
            <a:off x="10106848" y="3978838"/>
            <a:ext cx="180000" cy="18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/>
          </a:p>
        </p:txBody>
      </p:sp>
      <p:sp>
        <p:nvSpPr>
          <p:cNvPr id="69" name="68 Igual que"/>
          <p:cNvSpPr/>
          <p:nvPr/>
        </p:nvSpPr>
        <p:spPr>
          <a:xfrm>
            <a:off x="10070848" y="3619440"/>
            <a:ext cx="252000" cy="252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" grpId="0" animBg="1"/>
      <p:bldP spid="79" grpId="0" animBg="1"/>
      <p:bldP spid="81" grpId="0" animBg="1"/>
      <p:bldP spid="92" grpId="0" animBg="1"/>
      <p:bldP spid="96" grpId="0" animBg="1"/>
      <p:bldP spid="109" grpId="0" animBg="1"/>
      <p:bldP spid="112" grpId="0" animBg="1"/>
      <p:bldP spid="113" grpId="0" animBg="1"/>
      <p:bldP spid="126" grpId="0" animBg="1"/>
      <p:bldP spid="162" grpId="0" animBg="1"/>
      <p:bldP spid="169" grpId="0" animBg="1"/>
      <p:bldP spid="171" grpId="0" animBg="1"/>
      <p:bldP spid="143" grpId="0" animBg="1"/>
      <p:bldP spid="145" grpId="0" animBg="1"/>
      <p:bldP spid="180" grpId="0" animBg="1"/>
      <p:bldP spid="184" grpId="0" animBg="1"/>
      <p:bldP spid="153" grpId="0" animBg="1"/>
      <p:bldP spid="186" grpId="0" animBg="1"/>
      <p:bldP spid="189" grpId="0" animBg="1"/>
      <p:bldP spid="194" grpId="0" animBg="1"/>
      <p:bldP spid="197" grpId="0" animBg="1"/>
      <p:bldP spid="205" grpId="0" animBg="1"/>
      <p:bldP spid="211" grpId="0" animBg="1"/>
      <p:bldP spid="213" grpId="0" animBg="1"/>
      <p:bldP spid="216" grpId="0" animBg="1"/>
      <p:bldP spid="220" grpId="0" animBg="1"/>
      <p:bldP spid="225" grpId="0" animBg="1"/>
      <p:bldP spid="227" grpId="0" animBg="1"/>
      <p:bldP spid="230" grpId="0" animBg="1"/>
      <p:bldP spid="234" grpId="0" animBg="1"/>
      <p:bldP spid="236" grpId="0" animBg="1"/>
      <p:bldP spid="239" grpId="0" animBg="1"/>
      <p:bldP spid="240" grpId="0" animBg="1"/>
      <p:bldP spid="242" grpId="0" animBg="1"/>
      <p:bldP spid="244" grpId="0" animBg="1"/>
      <p:bldP spid="246" grpId="0" animBg="1"/>
      <p:bldP spid="249" grpId="0" animBg="1"/>
      <p:bldP spid="250" grpId="0" animBg="1"/>
      <p:bldP spid="252" grpId="0" animBg="1"/>
      <p:bldP spid="253" grpId="0" animBg="1"/>
      <p:bldP spid="256" grpId="0" animBg="1"/>
      <p:bldP spid="258" grpId="0" animBg="1"/>
      <p:bldP spid="259" grpId="0" animBg="1"/>
      <p:bldP spid="177" grpId="0" animBg="1"/>
      <p:bldP spid="262" grpId="0" animBg="1"/>
      <p:bldP spid="263" grpId="0" animBg="1"/>
      <p:bldP spid="266" grpId="0" animBg="1"/>
      <p:bldP spid="267" grpId="0" animBg="1"/>
      <p:bldP spid="60" grpId="0" animBg="1"/>
      <p:bldP spid="62" grpId="0" animBg="1"/>
      <p:bldP spid="63" grpId="0" animBg="1"/>
      <p:bldP spid="67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08272" y="6624959"/>
            <a:ext cx="351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dirigentes</a:t>
            </a:r>
          </a:p>
        </p:txBody>
      </p:sp>
      <p:sp>
        <p:nvSpPr>
          <p:cNvPr id="12" name="Elipse 3"/>
          <p:cNvSpPr/>
          <p:nvPr/>
        </p:nvSpPr>
        <p:spPr>
          <a:xfrm>
            <a:off x="212642" y="339323"/>
            <a:ext cx="1476000" cy="144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1 Rectángulo"/>
          <p:cNvSpPr/>
          <p:nvPr/>
        </p:nvSpPr>
        <p:spPr>
          <a:xfrm>
            <a:off x="2045828" y="828303"/>
            <a:ext cx="8629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i="1" dirty="0"/>
              <a:t>Imagen de Mauricio Macri – Tendencia desde septiembre 2016</a:t>
            </a:r>
          </a:p>
        </p:txBody>
      </p:sp>
      <p:pic>
        <p:nvPicPr>
          <p:cNvPr id="9" name="8 Imagen" descr="macri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34892" y="360251"/>
            <a:ext cx="1421288" cy="1421288"/>
          </a:xfrm>
          <a:prstGeom prst="rect">
            <a:avLst/>
          </a:prstGeom>
        </p:spPr>
      </p:pic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016186107"/>
              </p:ext>
            </p:extLst>
          </p:nvPr>
        </p:nvGraphicFramePr>
        <p:xfrm>
          <a:off x="157674" y="1851805"/>
          <a:ext cx="10404000" cy="455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86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vidal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62598" y="374765"/>
            <a:ext cx="1404000" cy="140400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9998" y="6728225"/>
            <a:ext cx="351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dirigentes</a:t>
            </a:r>
          </a:p>
        </p:txBody>
      </p:sp>
      <p:sp>
        <p:nvSpPr>
          <p:cNvPr id="12" name="Elipse 3"/>
          <p:cNvSpPr/>
          <p:nvPr/>
        </p:nvSpPr>
        <p:spPr>
          <a:xfrm>
            <a:off x="212642" y="339323"/>
            <a:ext cx="1476000" cy="144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1 Rectángulo"/>
          <p:cNvSpPr/>
          <p:nvPr/>
        </p:nvSpPr>
        <p:spPr>
          <a:xfrm>
            <a:off x="2013966" y="828303"/>
            <a:ext cx="8629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i="1" dirty="0"/>
              <a:t>Imagen de María Eugenia Vidal – Tendencia desde septiembre 2016</a:t>
            </a: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4190850090"/>
              </p:ext>
            </p:extLst>
          </p:nvPr>
        </p:nvGraphicFramePr>
        <p:xfrm>
          <a:off x="141790" y="1740757"/>
          <a:ext cx="10404000" cy="487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61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9998" y="6728225"/>
            <a:ext cx="351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dirigentes</a:t>
            </a:r>
          </a:p>
        </p:txBody>
      </p:sp>
      <p:sp>
        <p:nvSpPr>
          <p:cNvPr id="12" name="Elipse 3"/>
          <p:cNvSpPr/>
          <p:nvPr/>
        </p:nvSpPr>
        <p:spPr>
          <a:xfrm>
            <a:off x="212642" y="339323"/>
            <a:ext cx="1476000" cy="144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1 Rectángulo"/>
          <p:cNvSpPr/>
          <p:nvPr/>
        </p:nvSpPr>
        <p:spPr>
          <a:xfrm>
            <a:off x="2063936" y="756295"/>
            <a:ext cx="8629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i="1" dirty="0"/>
              <a:t>Imagen de Elisa Carrió – Tendencia desde septiembre 2016</a:t>
            </a:r>
          </a:p>
        </p:txBody>
      </p:sp>
      <p:pic>
        <p:nvPicPr>
          <p:cNvPr id="19" name="18 Imagen" descr="car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42" y="338199"/>
            <a:ext cx="1483200" cy="1483200"/>
          </a:xfrm>
          <a:prstGeom prst="rect">
            <a:avLst/>
          </a:prstGeom>
        </p:spPr>
      </p:pic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4022576085"/>
              </p:ext>
            </p:extLst>
          </p:nvPr>
        </p:nvGraphicFramePr>
        <p:xfrm>
          <a:off x="127276" y="1883633"/>
          <a:ext cx="10404000" cy="473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2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9998" y="6656787"/>
            <a:ext cx="351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dirigentes</a:t>
            </a:r>
          </a:p>
        </p:txBody>
      </p:sp>
      <p:sp>
        <p:nvSpPr>
          <p:cNvPr id="12" name="Elipse 3"/>
          <p:cNvSpPr/>
          <p:nvPr/>
        </p:nvSpPr>
        <p:spPr>
          <a:xfrm>
            <a:off x="212642" y="339323"/>
            <a:ext cx="1476000" cy="144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5" name="14 Imagen" descr="kirch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42" y="338761"/>
            <a:ext cx="1483200" cy="1483200"/>
          </a:xfrm>
          <a:prstGeom prst="rect">
            <a:avLst/>
          </a:prstGeom>
        </p:spPr>
      </p:pic>
      <p:sp>
        <p:nvSpPr>
          <p:cNvPr id="11" name="11 Rectángulo"/>
          <p:cNvSpPr/>
          <p:nvPr/>
        </p:nvSpPr>
        <p:spPr>
          <a:xfrm>
            <a:off x="2045828" y="828303"/>
            <a:ext cx="8629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i="1" dirty="0"/>
              <a:t>Imagen de Cristina Fernández – Tendencia desde septiembre 2016</a:t>
            </a:r>
            <a:endParaRPr lang="es-ES" sz="2200" b="1" i="1" dirty="0"/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536793831"/>
              </p:ext>
            </p:extLst>
          </p:nvPr>
        </p:nvGraphicFramePr>
        <p:xfrm>
          <a:off x="133096" y="1476375"/>
          <a:ext cx="10404000" cy="509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4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1793" y="1142375"/>
            <a:ext cx="7572428" cy="23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Sobre D’Alessio IROL</a:t>
            </a:r>
            <a:r>
              <a:rPr lang="es-ES" sz="1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: empresa argentina dedicada a investigaciones de mercado y asesoramiento en estrategia, comunicación y marketing tanto en América Latina como para el mercado hispano en los EE.UU., con más de 30 años de presencia nacional e internacional. IRAM e IQNet le otorgaron la certificación ISO 9001:2000 por su Gestión de la Calidad en el Desarrollo del Procedimiento de Investigación. </a:t>
            </a: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endParaRPr lang="es-ES" sz="1800" dirty="0">
              <a:solidFill>
                <a:prstClr val="black"/>
              </a:solidFill>
            </a:endParaRPr>
          </a:p>
          <a:p>
            <a:pPr algn="just" defTabSz="9142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www.dalessio.com.ar I   D’Alessio IROL |   @dalessioIROL |   D’Alessio IROL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Imagen 1" descr="faceboo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560" y="3132559"/>
            <a:ext cx="216000" cy="216000"/>
          </a:xfrm>
          <a:prstGeom prst="rect">
            <a:avLst/>
          </a:prstGeom>
          <a:noFill/>
        </p:spPr>
      </p:pic>
      <p:pic>
        <p:nvPicPr>
          <p:cNvPr id="2050" name="Imagen 2" descr="twitte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072" y="3134245"/>
            <a:ext cx="216000" cy="216000"/>
          </a:xfrm>
          <a:prstGeom prst="rect">
            <a:avLst/>
          </a:prstGeom>
          <a:noFill/>
        </p:spPr>
      </p:pic>
      <p:pic>
        <p:nvPicPr>
          <p:cNvPr id="2049" name="irc_ilrp_mut" descr="https://encrypted-tbn2.gstatic.com/images?q=tbn:ANd9GcSaR1HrB0FuOLEiUexTdkv-IBlfyaUId2fwegUNNZUQ_pIz1r6trByI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4333" y="3134245"/>
            <a:ext cx="216000" cy="216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0859"/>
            <a:ext cx="184698" cy="4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2" name="Imagen 31" descr="IRAM-IQNET"/>
          <p:cNvPicPr>
            <a:picLocks noChangeAspect="1" noChangeArrowheads="1"/>
          </p:cNvPicPr>
          <p:nvPr/>
        </p:nvPicPr>
        <p:blipFill>
          <a:blip r:embed="rId5" cstate="print"/>
          <a:srcRect l="4167" t="6505" r="2975" b="11382"/>
          <a:stretch>
            <a:fillRect/>
          </a:stretch>
        </p:blipFill>
        <p:spPr bwMode="auto">
          <a:xfrm>
            <a:off x="8275658" y="1383363"/>
            <a:ext cx="1204913" cy="77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631792" y="3898529"/>
            <a:ext cx="7500990" cy="203130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s-ES" sz="18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Sobre Berensztein®: </a:t>
            </a:r>
            <a:r>
              <a:rPr lang="es-ES" sz="1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consultora argentina de análisis político estratégico que provee una mirada externa e independiente para comprender las dinámicas sociales y predecir su impacto en la vida de las personas y de las empresas. Nuestros servicios profesionales están concebidos como un insumo clave para la toma de decisiones de líderes y organizaciones </a:t>
            </a:r>
          </a:p>
          <a:p>
            <a:endParaRPr lang="es-ES" sz="1800" dirty="0">
              <a:solidFill>
                <a:prstClr val="black"/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www.berensztein.com I   Berensztein® I   @Berensztein® I   @sberensztein</a:t>
            </a:r>
            <a:endParaRPr lang="es-ES" sz="1800" dirty="0">
              <a:solidFill>
                <a:prstClr val="black"/>
              </a:solidFill>
            </a:endParaRPr>
          </a:p>
        </p:txBody>
      </p:sp>
      <p:pic>
        <p:nvPicPr>
          <p:cNvPr id="14" name="irc_ilrp_mut" descr="https://encrypted-tbn2.gstatic.com/images?q=tbn:ANd9GcSaR1HrB0FuOLEiUexTdkv-IBlfyaUId2fwegUNNZUQ_pIz1r6trByI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334" y="5630706"/>
            <a:ext cx="216000" cy="216000"/>
          </a:xfrm>
          <a:prstGeom prst="rect">
            <a:avLst/>
          </a:prstGeom>
          <a:noFill/>
        </p:spPr>
      </p:pic>
      <p:pic>
        <p:nvPicPr>
          <p:cNvPr id="15" name="Imagen 2" descr="twitte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820" y="5630706"/>
            <a:ext cx="216000" cy="216000"/>
          </a:xfrm>
          <a:prstGeom prst="rect">
            <a:avLst/>
          </a:prstGeom>
          <a:noFill/>
        </p:spPr>
      </p:pic>
      <p:pic>
        <p:nvPicPr>
          <p:cNvPr id="16" name="Imagen 1" descr="faceboo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309" y="5617333"/>
            <a:ext cx="216000" cy="216000"/>
          </a:xfrm>
          <a:prstGeom prst="rect">
            <a:avLst/>
          </a:prstGeom>
          <a:noFill/>
        </p:spPr>
      </p:pic>
      <p:sp>
        <p:nvSpPr>
          <p:cNvPr id="17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764773" y="-53234"/>
            <a:ext cx="810196" cy="401637"/>
          </a:xfrm>
        </p:spPr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Marcador de número de diapositiva"/>
          <p:cNvSpPr txBox="1">
            <a:spLocks/>
          </p:cNvSpPr>
          <p:nvPr/>
        </p:nvSpPr>
        <p:spPr>
          <a:xfrm>
            <a:off x="9908266" y="180231"/>
            <a:ext cx="810196" cy="40163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marL="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AA32B2-76B9-4B07-9B6B-DB4CCB5882FA}" type="slidenum">
              <a:rPr lang="es-ES" sz="1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3</a:t>
            </a:fld>
            <a:endParaRPr lang="es-E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122793"/>
            <a:ext cx="10693400" cy="777518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>
                <a:latin typeface="+mj-lt"/>
                <a:ea typeface="+mj-ea"/>
                <a:cs typeface="+mj-cs"/>
              </a:rPr>
              <a:t>Ficha técnica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98228" y="1836415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ts val="600"/>
              </a:spcAft>
            </a:pPr>
            <a:r>
              <a:rPr lang="es-ES" sz="2800" b="1" dirty="0"/>
              <a:t>Datos correspondientes a la medición realizada en forma online durante julio de 2018. Se incluyeron las respuestas de </a:t>
            </a:r>
            <a:r>
              <a:rPr lang="es-ES" sz="2800" b="1" dirty="0" smtClean="0"/>
              <a:t>1.152 </a:t>
            </a:r>
            <a:r>
              <a:rPr lang="es-ES" sz="2800" b="1" dirty="0"/>
              <a:t>encuestados, mayores de 18 años, de todo el país.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80694" y="1591925"/>
            <a:ext cx="9505056" cy="2332722"/>
          </a:xfrm>
          <a:prstGeom prst="roundRect">
            <a:avLst/>
          </a:prstGeom>
          <a:noFill/>
          <a:ln w="19050">
            <a:solidFill>
              <a:srgbClr val="19694B"/>
            </a:solidFill>
            <a:prstDash val="dash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4407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796355"/>
              </p:ext>
            </p:extLst>
          </p:nvPr>
        </p:nvGraphicFramePr>
        <p:xfrm>
          <a:off x="1422826" y="2373571"/>
          <a:ext cx="3641732" cy="357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58 CuadroTexto"/>
          <p:cNvSpPr txBox="1"/>
          <p:nvPr/>
        </p:nvSpPr>
        <p:spPr>
          <a:xfrm>
            <a:off x="301178" y="2749533"/>
            <a:ext cx="1944000" cy="29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296423"/>
            <a:ext cx="7812000" cy="61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evalúa la situación económica del país hoy respecto al año pasado y cómo supone que será dentro de un año? -%- Total julio.</a:t>
            </a:r>
            <a:endParaRPr lang="es-ES" sz="20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94446" y="6610429"/>
            <a:ext cx="34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828422" y="2095998"/>
            <a:ext cx="28443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Respecto al año pasado</a:t>
            </a:r>
            <a:endParaRPr lang="es-AR" b="1" dirty="0"/>
          </a:p>
        </p:txBody>
      </p:sp>
      <p:sp>
        <p:nvSpPr>
          <p:cNvPr id="47" name="46 Cerrar corchete"/>
          <p:cNvSpPr/>
          <p:nvPr/>
        </p:nvSpPr>
        <p:spPr>
          <a:xfrm rot="10800000">
            <a:off x="2502942" y="2628502"/>
            <a:ext cx="45719" cy="42996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Cerrar corchete"/>
          <p:cNvSpPr/>
          <p:nvPr/>
        </p:nvSpPr>
        <p:spPr>
          <a:xfrm rot="10800000">
            <a:off x="2501997" y="3058466"/>
            <a:ext cx="45719" cy="281346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9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0" y="3347693"/>
            <a:ext cx="587131" cy="587131"/>
          </a:xfrm>
          <a:prstGeom prst="rect">
            <a:avLst/>
          </a:prstGeom>
          <a:solidFill>
            <a:srgbClr val="19694B"/>
          </a:solidFill>
          <a:extLst/>
        </p:spPr>
      </p:pic>
      <p:pic>
        <p:nvPicPr>
          <p:cNvPr id="50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0630" y="4278273"/>
            <a:ext cx="587131" cy="5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50 Conector recto"/>
          <p:cNvCxnSpPr/>
          <p:nvPr/>
        </p:nvCxnSpPr>
        <p:spPr>
          <a:xfrm>
            <a:off x="378710" y="4959003"/>
            <a:ext cx="1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37"/>
          <p:cNvSpPr/>
          <p:nvPr/>
        </p:nvSpPr>
        <p:spPr>
          <a:xfrm>
            <a:off x="909054" y="3279878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600" b="1" spc="-300" dirty="0">
                <a:solidFill>
                  <a:schemeClr val="accent3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53" name="Rectángulo 37"/>
          <p:cNvSpPr/>
          <p:nvPr/>
        </p:nvSpPr>
        <p:spPr>
          <a:xfrm>
            <a:off x="903530" y="4129125"/>
            <a:ext cx="13681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600" b="1" spc="-300" dirty="0">
                <a:solidFill>
                  <a:srgbClr val="C00000"/>
                </a:solidFill>
              </a:rPr>
              <a:t>85</a:t>
            </a:r>
          </a:p>
          <a:p>
            <a:pPr algn="ctr"/>
            <a:endParaRPr lang="es-ES" sz="4600" b="1" spc="-300" dirty="0">
              <a:solidFill>
                <a:srgbClr val="C00000"/>
              </a:solidFill>
            </a:endParaRPr>
          </a:p>
        </p:txBody>
      </p:sp>
      <p:sp>
        <p:nvSpPr>
          <p:cNvPr id="56" name="Rectángulo 37"/>
          <p:cNvSpPr/>
          <p:nvPr/>
        </p:nvSpPr>
        <p:spPr>
          <a:xfrm>
            <a:off x="498496" y="4927235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>
                <a:solidFill>
                  <a:srgbClr val="C00000"/>
                </a:solidFill>
              </a:rPr>
              <a:t>- 72</a:t>
            </a:r>
            <a:endParaRPr lang="es-ES" sz="4600" b="1" spc="-300" dirty="0">
              <a:solidFill>
                <a:srgbClr val="C00000"/>
              </a:solidFill>
            </a:endParaRPr>
          </a:p>
        </p:txBody>
      </p:sp>
      <p:sp>
        <p:nvSpPr>
          <p:cNvPr id="57" name="Rectángulo 10"/>
          <p:cNvSpPr/>
          <p:nvPr/>
        </p:nvSpPr>
        <p:spPr>
          <a:xfrm>
            <a:off x="331462" y="2855334"/>
            <a:ext cx="1942884" cy="4062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SzPct val="120000"/>
            </a:pPr>
            <a:r>
              <a:rPr lang="es-AR" altLang="es-AR" sz="2400" b="1" dirty="0">
                <a:latin typeface="+mn-lt"/>
              </a:rPr>
              <a:t>BALANCE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8248778" y="2749533"/>
            <a:ext cx="1944000" cy="29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1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729893"/>
              </p:ext>
            </p:extLst>
          </p:nvPr>
        </p:nvGraphicFramePr>
        <p:xfrm>
          <a:off x="5515858" y="2373571"/>
          <a:ext cx="3641732" cy="357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61 Cerrar corchete"/>
          <p:cNvSpPr/>
          <p:nvPr/>
        </p:nvSpPr>
        <p:spPr>
          <a:xfrm>
            <a:off x="8002799" y="2643687"/>
            <a:ext cx="45720" cy="1208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62 Cerrar corchete"/>
          <p:cNvSpPr/>
          <p:nvPr/>
        </p:nvSpPr>
        <p:spPr>
          <a:xfrm>
            <a:off x="8002800" y="3852639"/>
            <a:ext cx="45719" cy="192392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5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99458" y="4278273"/>
            <a:ext cx="587131" cy="5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65 Conector recto"/>
          <p:cNvCxnSpPr/>
          <p:nvPr/>
        </p:nvCxnSpPr>
        <p:spPr>
          <a:xfrm>
            <a:off x="8392778" y="5002545"/>
            <a:ext cx="1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ángulo 37"/>
          <p:cNvSpPr/>
          <p:nvPr/>
        </p:nvSpPr>
        <p:spPr>
          <a:xfrm>
            <a:off x="8907882" y="3218918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600" b="1" spc="-300" dirty="0">
                <a:solidFill>
                  <a:schemeClr val="accent3">
                    <a:lumMod val="75000"/>
                  </a:schemeClr>
                </a:solidFill>
              </a:rPr>
              <a:t>37</a:t>
            </a:r>
          </a:p>
        </p:txBody>
      </p:sp>
      <p:sp>
        <p:nvSpPr>
          <p:cNvPr id="68" name="Rectángulo 37"/>
          <p:cNvSpPr/>
          <p:nvPr/>
        </p:nvSpPr>
        <p:spPr>
          <a:xfrm>
            <a:off x="8902358" y="4129125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600" b="1" spc="-300" dirty="0">
                <a:solidFill>
                  <a:srgbClr val="C00000"/>
                </a:solidFill>
              </a:rPr>
              <a:t>59</a:t>
            </a:r>
          </a:p>
        </p:txBody>
      </p:sp>
      <p:sp>
        <p:nvSpPr>
          <p:cNvPr id="69" name="Rectángulo 37"/>
          <p:cNvSpPr/>
          <p:nvPr/>
        </p:nvSpPr>
        <p:spPr>
          <a:xfrm>
            <a:off x="8540866" y="4927235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>
                <a:solidFill>
                  <a:srgbClr val="C00000"/>
                </a:solidFill>
              </a:rPr>
              <a:t>- 22</a:t>
            </a:r>
            <a:endParaRPr lang="es-ES" sz="4600" b="1" spc="-300" dirty="0">
              <a:solidFill>
                <a:srgbClr val="C00000"/>
              </a:solidFill>
            </a:endParaRPr>
          </a:p>
        </p:txBody>
      </p:sp>
      <p:sp>
        <p:nvSpPr>
          <p:cNvPr id="70" name="Rectángulo 10"/>
          <p:cNvSpPr/>
          <p:nvPr/>
        </p:nvSpPr>
        <p:spPr>
          <a:xfrm>
            <a:off x="8330290" y="2855334"/>
            <a:ext cx="1942884" cy="4062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SzPct val="120000"/>
            </a:pPr>
            <a:r>
              <a:rPr lang="es-AR" altLang="es-AR" sz="2400" b="1" dirty="0">
                <a:latin typeface="+mn-lt"/>
              </a:rPr>
              <a:t>BALANCE</a:t>
            </a:r>
          </a:p>
        </p:txBody>
      </p:sp>
      <p:pic>
        <p:nvPicPr>
          <p:cNvPr id="64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58" y="3347693"/>
            <a:ext cx="587131" cy="587131"/>
          </a:xfrm>
          <a:prstGeom prst="rect">
            <a:avLst/>
          </a:prstGeom>
          <a:solidFill>
            <a:srgbClr val="19694B"/>
          </a:solidFill>
          <a:extLst/>
        </p:spPr>
      </p:pic>
      <p:sp>
        <p:nvSpPr>
          <p:cNvPr id="55" name="54 CuadroTexto"/>
          <p:cNvSpPr txBox="1"/>
          <p:nvPr/>
        </p:nvSpPr>
        <p:spPr>
          <a:xfrm>
            <a:off x="6307506" y="2095200"/>
            <a:ext cx="21806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Dentro de un año</a:t>
            </a:r>
            <a:endParaRPr lang="es-AR" b="1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" y="677595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Predominan la postura crítica del presente y, aunque con menor intensidad, el pesimismo hacia el futuro.</a:t>
            </a:r>
          </a:p>
        </p:txBody>
      </p:sp>
      <p:sp>
        <p:nvSpPr>
          <p:cNvPr id="32" name="6 Rectángulo"/>
          <p:cNvSpPr/>
          <p:nvPr/>
        </p:nvSpPr>
        <p:spPr>
          <a:xfrm>
            <a:off x="2604952" y="6257054"/>
            <a:ext cx="180000" cy="180000"/>
          </a:xfrm>
          <a:prstGeom prst="rect">
            <a:avLst/>
          </a:prstGeom>
          <a:solidFill>
            <a:srgbClr val="196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33" name="7 CuadroTexto"/>
          <p:cNvSpPr txBox="1"/>
          <p:nvPr/>
        </p:nvSpPr>
        <p:spPr>
          <a:xfrm>
            <a:off x="2769093" y="6191236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>
                <a:latin typeface="+mj-lt"/>
              </a:rPr>
              <a:t>Mucho mejor</a:t>
            </a:r>
          </a:p>
        </p:txBody>
      </p:sp>
      <p:sp>
        <p:nvSpPr>
          <p:cNvPr id="34" name="37 Rectángulo"/>
          <p:cNvSpPr/>
          <p:nvPr/>
        </p:nvSpPr>
        <p:spPr>
          <a:xfrm>
            <a:off x="3944165" y="6258570"/>
            <a:ext cx="180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35" name="38 CuadroTexto"/>
          <p:cNvSpPr txBox="1"/>
          <p:nvPr/>
        </p:nvSpPr>
        <p:spPr>
          <a:xfrm>
            <a:off x="4122059" y="618970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>
                <a:latin typeface="+mj-lt"/>
              </a:rPr>
              <a:t>Mejor</a:t>
            </a:r>
          </a:p>
        </p:txBody>
      </p:sp>
      <p:sp>
        <p:nvSpPr>
          <p:cNvPr id="36" name="41 Rectángulo"/>
          <p:cNvSpPr/>
          <p:nvPr/>
        </p:nvSpPr>
        <p:spPr>
          <a:xfrm>
            <a:off x="4776164" y="6258570"/>
            <a:ext cx="180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37" name="42 CuadroTexto"/>
          <p:cNvSpPr txBox="1"/>
          <p:nvPr/>
        </p:nvSpPr>
        <p:spPr>
          <a:xfrm>
            <a:off x="4958404" y="6189702"/>
            <a:ext cx="520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>
                <a:latin typeface="+mj-lt"/>
              </a:rPr>
              <a:t>Peor</a:t>
            </a:r>
          </a:p>
        </p:txBody>
      </p:sp>
      <p:sp>
        <p:nvSpPr>
          <p:cNvPr id="38" name="43 Rectángulo"/>
          <p:cNvSpPr/>
          <p:nvPr/>
        </p:nvSpPr>
        <p:spPr>
          <a:xfrm>
            <a:off x="5505945" y="6258570"/>
            <a:ext cx="18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2"/>
              </a:solidFill>
              <a:latin typeface="DINPro-Regular" pitchFamily="50" charset="0"/>
            </a:endParaRPr>
          </a:p>
        </p:txBody>
      </p:sp>
      <p:sp>
        <p:nvSpPr>
          <p:cNvPr id="39" name="44 CuadroTexto"/>
          <p:cNvSpPr txBox="1"/>
          <p:nvPr/>
        </p:nvSpPr>
        <p:spPr>
          <a:xfrm>
            <a:off x="5677690" y="618970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>
                <a:latin typeface="+mj-lt"/>
              </a:rPr>
              <a:t>Mucho peor</a:t>
            </a:r>
          </a:p>
        </p:txBody>
      </p:sp>
      <p:sp>
        <p:nvSpPr>
          <p:cNvPr id="40" name="45 Rectángulo"/>
          <p:cNvSpPr/>
          <p:nvPr/>
        </p:nvSpPr>
        <p:spPr>
          <a:xfrm>
            <a:off x="6752786" y="6258570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41" name="46 CuadroTexto"/>
          <p:cNvSpPr txBox="1"/>
          <p:nvPr/>
        </p:nvSpPr>
        <p:spPr>
          <a:xfrm>
            <a:off x="6921900" y="6189702"/>
            <a:ext cx="112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>
                <a:latin typeface="+mj-lt"/>
              </a:rPr>
              <a:t>No responde</a:t>
            </a:r>
          </a:p>
        </p:txBody>
      </p:sp>
      <p:sp>
        <p:nvSpPr>
          <p:cNvPr id="42" name="9 Rectángulo"/>
          <p:cNvSpPr/>
          <p:nvPr/>
        </p:nvSpPr>
        <p:spPr>
          <a:xfrm>
            <a:off x="2466380" y="6156895"/>
            <a:ext cx="5535630" cy="36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117872" y="5703353"/>
            <a:ext cx="36004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1800" dirty="0"/>
              <a:t>4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3027930" y="5732943"/>
            <a:ext cx="36004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1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4634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59" grpId="0" animBg="1"/>
      <p:bldP spid="6" grpId="0" animBg="1"/>
      <p:bldP spid="11" grpId="0"/>
      <p:bldP spid="5" grpId="0"/>
      <p:bldP spid="47" grpId="0" animBg="1"/>
      <p:bldP spid="48" grpId="0" animBg="1"/>
      <p:bldP spid="52" grpId="0"/>
      <p:bldP spid="53" grpId="0"/>
      <p:bldP spid="56" grpId="0"/>
      <p:bldP spid="57" grpId="0"/>
      <p:bldP spid="60" grpId="0" animBg="1"/>
      <p:bldGraphic spid="61" grpId="0">
        <p:bldAsOne/>
      </p:bldGraphic>
      <p:bldP spid="62" grpId="0" animBg="1"/>
      <p:bldP spid="63" grpId="0" animBg="1"/>
      <p:bldP spid="67" grpId="0"/>
      <p:bldP spid="68" grpId="0"/>
      <p:bldP spid="69" grpId="0"/>
      <p:bldP spid="70" grpId="0"/>
      <p:bldP spid="55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54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29242"/>
            <a:ext cx="808300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evalúa la situación económica del país hoy respecto al año pasado? </a:t>
            </a:r>
          </a:p>
          <a:p>
            <a:r>
              <a:rPr lang="es-ES" sz="2000" b="1" dirty="0"/>
              <a:t>-%- Tendencia desde julio 2016.</a:t>
            </a:r>
            <a:endParaRPr lang="es-ES" sz="20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7126" y="721410"/>
            <a:ext cx="9523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En el último mes se observa un salto en la tendencia negativa vigente desde fines de 2017. 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59336512"/>
              </p:ext>
            </p:extLst>
          </p:nvPr>
        </p:nvGraphicFramePr>
        <p:xfrm>
          <a:off x="159914" y="1908985"/>
          <a:ext cx="10404000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762524" y="666095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1347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392718953"/>
              </p:ext>
            </p:extLst>
          </p:nvPr>
        </p:nvGraphicFramePr>
        <p:xfrm>
          <a:off x="159914" y="1908985"/>
          <a:ext cx="10404000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0" y="1180800"/>
            <a:ext cx="808300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supone que será la situación económica del país dentro de un año? </a:t>
            </a:r>
          </a:p>
          <a:p>
            <a:r>
              <a:rPr lang="es-ES" sz="2000" b="1" dirty="0"/>
              <a:t>-%- Tendencia desde julio 2016.</a:t>
            </a:r>
            <a:endParaRPr lang="es-ES" sz="20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62524" y="666095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8107" y="626793"/>
            <a:ext cx="1069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Entre junio y julio parece haberse consolidado la visión pesimista sobre el futuro económico.</a:t>
            </a:r>
          </a:p>
        </p:txBody>
      </p:sp>
    </p:spTree>
    <p:extLst>
      <p:ext uri="{BB962C8B-B14F-4D97-AF65-F5344CB8AC3E}">
        <p14:creationId xmlns:p14="http://schemas.microsoft.com/office/powerpoint/2010/main" val="2685705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573321"/>
            <a:ext cx="808300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evalúa la situación económica del país hoy respecto al año pasado y cómo supone que será dentro de un año? -%- Según voto en el balotaje.</a:t>
            </a:r>
            <a:endParaRPr lang="es-ES" sz="20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8107" y="552610"/>
            <a:ext cx="1069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Los votantes del oficialismo siguen depositando cierta confianza pese a observar un presente desfavorable.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Quienes no votaron a Macri se muestran disconformes con la actualidad económica y suponen que la situación será aún peor.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74492" y="617882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0153"/>
              </p:ext>
            </p:extLst>
          </p:nvPr>
        </p:nvGraphicFramePr>
        <p:xfrm>
          <a:off x="234132" y="2988543"/>
          <a:ext cx="4635816" cy="293219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9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Mucho 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Mucho 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responde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286360" y="2412479"/>
            <a:ext cx="28443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Respecto al año pasado</a:t>
            </a:r>
            <a:endParaRPr lang="es-AR" b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7355"/>
              </p:ext>
            </p:extLst>
          </p:nvPr>
        </p:nvGraphicFramePr>
        <p:xfrm>
          <a:off x="5490716" y="2988543"/>
          <a:ext cx="4635816" cy="293219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9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Mucho 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Mucho 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responde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54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19694B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7722964" y="2412479"/>
            <a:ext cx="21806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Dentro de un año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03173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746747"/>
            <a:ext cx="808300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evalúa la situación económica del país hoy respecto al año pasado? -%- Según voto en el balotaje.</a:t>
            </a:r>
            <a:endParaRPr lang="es-ES" sz="20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8107" y="622505"/>
            <a:ext cx="1069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El aumento de los cuestionamientos sobre la economía actual se explica principalmente por los votantes del Gobierno, que dieron un  salto negativo de más de 10 puntos.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Electores del FPV siguen afianzándose en su crítica del presente.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52290"/>
              </p:ext>
            </p:extLst>
          </p:nvPr>
        </p:nvGraphicFramePr>
        <p:xfrm>
          <a:off x="284007" y="2988543"/>
          <a:ext cx="5044584" cy="295232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1534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3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9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7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4937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92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Abr-18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May-18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Jun-18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Jul-18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57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Mucho 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57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57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57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Mucho 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57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responde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57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VE" sz="1800" b="1" i="0" u="none" strike="noStrike" kern="1200" dirty="0">
                          <a:solidFill>
                            <a:srgbClr val="19694B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/>
                      <a:r>
                        <a:rPr lang="es-VE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/>
                      <a:r>
                        <a:rPr lang="es-VE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96423"/>
              </p:ext>
            </p:extLst>
          </p:nvPr>
        </p:nvGraphicFramePr>
        <p:xfrm>
          <a:off x="5562725" y="2870815"/>
          <a:ext cx="4860539" cy="305372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1420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1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88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3143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rgbClr val="804B4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65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Abr-18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May-18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Jun-18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Jul-18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Mucho 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381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Mucho peor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373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ES" sz="18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responde</a:t>
                      </a:r>
                      <a:endParaRPr lang="es-E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707">
                <a:tc>
                  <a:txBody>
                    <a:bodyPr/>
                    <a:lstStyle/>
                    <a:p>
                      <a:pPr marL="0" algn="l" defTabSz="913592" rtl="0" eaLnBrk="1" fontAlgn="t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/>
                      <a:r>
                        <a:rPr lang="es-VE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VE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474492" y="617882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1347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214605"/>
            <a:ext cx="682286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¿Cómo evalúa la gestión del Gobierno nacional en su conjunto hasta este momento? -%- Tendencia desde julio 2016.</a:t>
            </a:r>
            <a:endParaRPr lang="es-ES" sz="20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726782944"/>
              </p:ext>
            </p:extLst>
          </p:nvPr>
        </p:nvGraphicFramePr>
        <p:xfrm>
          <a:off x="119704" y="1923243"/>
          <a:ext cx="1041879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Gestión del Gobierno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0920" y="691109"/>
            <a:ext cx="10693399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El Gobierno no logra detener la tendencia a la baja en la evaluación de su gestión.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34532" y="697057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Fuente: </a:t>
            </a:r>
            <a:r>
              <a:rPr lang="es-ES" sz="1600" i="1" dirty="0"/>
              <a:t>D’Alessio IROL/ Berensztein®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99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2x1- 07--Monitor_Nac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>
          <a:defRPr sz="2000" b="1" dirty="0" smtClean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txDef>
      <a:spPr/>
      <a:bodyPr wrap="square" rtlCol="0"/>
      <a:lstStyle>
        <a:defPPr algn="ctr">
          <a:defRPr sz="2800" b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>
          <a:defRPr sz="2000" b="1" dirty="0" smtClean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txDef>
      <a:spPr/>
      <a:bodyPr wrap="square" rtlCol="0"/>
      <a:lstStyle>
        <a:defPPr algn="ctr">
          <a:defRPr sz="2800" b="1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2x1- 07--Monitor_Nacional</Template>
  <TotalTime>22665</TotalTime>
  <Words>2977</Words>
  <Application>Microsoft Office PowerPoint</Application>
  <PresentationFormat>Personalizado</PresentationFormat>
  <Paragraphs>1091</Paragraphs>
  <Slides>29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DINPro-Regular</vt:lpstr>
      <vt:lpstr>Times New Roman</vt:lpstr>
      <vt:lpstr>2x1- 07--Monitor_Nacional</vt:lpstr>
      <vt:lpstr>3_Diseño personalizado</vt:lpstr>
      <vt:lpstr>4_Diseño personalizado</vt:lpstr>
      <vt:lpstr>5_Diseño personalizado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Josefina Llaurado</dc:creator>
  <cp:lastModifiedBy>Isabel Nanzi</cp:lastModifiedBy>
  <cp:revision>3695</cp:revision>
  <cp:lastPrinted>2018-08-02T19:19:33Z</cp:lastPrinted>
  <dcterms:created xsi:type="dcterms:W3CDTF">2017-05-12T12:17:34Z</dcterms:created>
  <dcterms:modified xsi:type="dcterms:W3CDTF">2018-08-10T20:56:50Z</dcterms:modified>
</cp:coreProperties>
</file>